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8" r:id="rId3"/>
    <p:sldId id="256" r:id="rId4"/>
    <p:sldId id="335" r:id="rId5"/>
    <p:sldId id="337" r:id="rId6"/>
    <p:sldId id="336" r:id="rId7"/>
    <p:sldId id="668" r:id="rId8"/>
    <p:sldId id="669" r:id="rId9"/>
    <p:sldId id="670" r:id="rId10"/>
    <p:sldId id="672" r:id="rId11"/>
    <p:sldId id="314" r:id="rId12"/>
    <p:sldId id="671" r:id="rId13"/>
    <p:sldId id="681" r:id="rId14"/>
    <p:sldId id="673" r:id="rId15"/>
    <p:sldId id="674" r:id="rId16"/>
    <p:sldId id="675" r:id="rId17"/>
    <p:sldId id="676" r:id="rId18"/>
    <p:sldId id="677" r:id="rId19"/>
    <p:sldId id="678" r:id="rId20"/>
    <p:sldId id="679" r:id="rId21"/>
    <p:sldId id="680" r:id="rId2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o Tello" initials="PT" lastIdx="1" clrIdx="0">
    <p:extLst>
      <p:ext uri="{19B8F6BF-5375-455C-9EA6-DF929625EA0E}">
        <p15:presenceInfo xmlns:p15="http://schemas.microsoft.com/office/powerpoint/2012/main" userId="S-1-5-21-2488340979-2414923428-275085425-28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1985"/>
  </p:normalViewPr>
  <p:slideViewPr>
    <p:cSldViewPr snapToGrid="0">
      <p:cViewPr varScale="1">
        <p:scale>
          <a:sx n="94" d="100"/>
          <a:sy n="94"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3B0AB-27E3-4974-9688-36F70764CCD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CL"/>
        </a:p>
      </dgm:t>
    </dgm:pt>
    <dgm:pt modelId="{707E0253-0F67-472E-8B8C-1C608665F411}">
      <dgm:prSet phldrT="[Texto]" custT="1"/>
      <dgm:spPr>
        <a:xfrm>
          <a:off x="297658" y="8766"/>
          <a:ext cx="5418710" cy="687907"/>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CL" sz="1600" dirty="0">
              <a:solidFill>
                <a:sysClr val="window" lastClr="FFFFFF"/>
              </a:solidFill>
              <a:latin typeface="Calibri"/>
              <a:ea typeface="+mn-ea"/>
              <a:cs typeface="+mn-cs"/>
            </a:rPr>
            <a:t>Declaración Universal de DD.HH y Declaración Americana de DDHH</a:t>
          </a:r>
        </a:p>
      </dgm:t>
    </dgm:pt>
    <dgm:pt modelId="{21C2A124-0715-490F-8F2A-91AE4DA98AAD}" type="parTrans" cxnId="{D7A3570C-F033-4BBE-87B2-8A697D984665}">
      <dgm:prSet/>
      <dgm:spPr/>
      <dgm:t>
        <a:bodyPr/>
        <a:lstStyle/>
        <a:p>
          <a:endParaRPr lang="es-CL"/>
        </a:p>
      </dgm:t>
    </dgm:pt>
    <dgm:pt modelId="{8F7130E7-88BB-4872-8D28-1C81712CBC28}" type="sibTrans" cxnId="{D7A3570C-F033-4BBE-87B2-8A697D984665}">
      <dgm:prSet/>
      <dgm:spPr/>
      <dgm:t>
        <a:bodyPr/>
        <a:lstStyle/>
        <a:p>
          <a:endParaRPr lang="es-CL"/>
        </a:p>
      </dgm:t>
    </dgm:pt>
    <dgm:pt modelId="{5E117C4F-129D-4788-8B5C-B4195C735759}">
      <dgm:prSet phldrT="[Texto]" custT="1"/>
      <dgm:spPr>
        <a:xfrm>
          <a:off x="297658" y="934273"/>
          <a:ext cx="5556269" cy="611670"/>
        </a:xfrm>
        <a:prstGeom prst="roundRect">
          <a:avLst/>
        </a:prstGeom>
        <a:solidFill>
          <a:srgbClr val="9BBB59">
            <a:hueOff val="1875044"/>
            <a:satOff val="-2813"/>
            <a:lumOff val="-45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CL" sz="1800" dirty="0">
              <a:solidFill>
                <a:sysClr val="window" lastClr="FFFFFF"/>
              </a:solidFill>
              <a:latin typeface="Calibri"/>
              <a:ea typeface="+mn-ea"/>
              <a:cs typeface="+mn-cs"/>
            </a:rPr>
            <a:t>Tratados, Pactos, Convenciones y protocolos facultativos</a:t>
          </a:r>
        </a:p>
      </dgm:t>
    </dgm:pt>
    <dgm:pt modelId="{A1A68BF8-79BF-43DE-8FF2-A25C06FF3277}" type="parTrans" cxnId="{8175B741-5720-442F-B5AB-32A6306B4833}">
      <dgm:prSet/>
      <dgm:spPr/>
      <dgm:t>
        <a:bodyPr/>
        <a:lstStyle/>
        <a:p>
          <a:endParaRPr lang="es-CL"/>
        </a:p>
      </dgm:t>
    </dgm:pt>
    <dgm:pt modelId="{661112B6-8523-4F07-81FE-5166EB6E728B}" type="sibTrans" cxnId="{8175B741-5720-442F-B5AB-32A6306B4833}">
      <dgm:prSet/>
      <dgm:spPr/>
      <dgm:t>
        <a:bodyPr/>
        <a:lstStyle/>
        <a:p>
          <a:endParaRPr lang="es-CL"/>
        </a:p>
      </dgm:t>
    </dgm:pt>
    <dgm:pt modelId="{73BA6CFF-EB08-4E26-93AE-5BF528D6EF84}">
      <dgm:prSet custT="1"/>
      <dgm:spPr>
        <a:xfrm>
          <a:off x="297658" y="1783544"/>
          <a:ext cx="5397540" cy="691494"/>
        </a:xfrm>
        <a:prstGeom prst="roundRect">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CL" sz="1800" dirty="0">
              <a:solidFill>
                <a:sysClr val="window" lastClr="FFFFFF"/>
              </a:solidFill>
              <a:latin typeface="Calibri"/>
              <a:ea typeface="+mn-ea"/>
              <a:cs typeface="+mn-cs"/>
            </a:rPr>
            <a:t>Observaciones  Generales y Opiniones consultivas</a:t>
          </a:r>
        </a:p>
      </dgm:t>
    </dgm:pt>
    <dgm:pt modelId="{3D96E925-AFD0-43C8-AFD7-D123A0B3E1FD}" type="parTrans" cxnId="{4E01FF30-F651-4D65-8843-F60E3C9692F9}">
      <dgm:prSet/>
      <dgm:spPr/>
      <dgm:t>
        <a:bodyPr/>
        <a:lstStyle/>
        <a:p>
          <a:endParaRPr lang="es-CL"/>
        </a:p>
      </dgm:t>
    </dgm:pt>
    <dgm:pt modelId="{BADD7742-AD1B-49CA-A24C-926ACD70997F}" type="sibTrans" cxnId="{4E01FF30-F651-4D65-8843-F60E3C9692F9}">
      <dgm:prSet/>
      <dgm:spPr/>
      <dgm:t>
        <a:bodyPr/>
        <a:lstStyle/>
        <a:p>
          <a:endParaRPr lang="es-CL"/>
        </a:p>
      </dgm:t>
    </dgm:pt>
    <dgm:pt modelId="{C99A85F7-045A-423D-9B36-C173BDDCA892}">
      <dgm:prSet custT="1"/>
      <dgm:spPr>
        <a:xfrm>
          <a:off x="297658" y="3454484"/>
          <a:ext cx="5437254" cy="519001"/>
        </a:xfrm>
        <a:prstGeom prst="roundRect">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CL" sz="1800" dirty="0">
              <a:solidFill>
                <a:sysClr val="window" lastClr="FFFFFF"/>
              </a:solidFill>
              <a:latin typeface="Calibri"/>
              <a:ea typeface="+mn-ea"/>
              <a:cs typeface="+mn-cs"/>
            </a:rPr>
            <a:t>Recomendaciones</a:t>
          </a:r>
        </a:p>
      </dgm:t>
    </dgm:pt>
    <dgm:pt modelId="{1F452E75-5D1B-4CF2-9652-C9D8BD744CC9}" type="parTrans" cxnId="{3BBE7F69-4056-43EA-A94A-5F068E6CE0D4}">
      <dgm:prSet/>
      <dgm:spPr/>
      <dgm:t>
        <a:bodyPr/>
        <a:lstStyle/>
        <a:p>
          <a:endParaRPr lang="es-CL"/>
        </a:p>
      </dgm:t>
    </dgm:pt>
    <dgm:pt modelId="{ADA46275-EB97-4D6A-8790-D4089F5AC50E}" type="sibTrans" cxnId="{3BBE7F69-4056-43EA-A94A-5F068E6CE0D4}">
      <dgm:prSet/>
      <dgm:spPr/>
      <dgm:t>
        <a:bodyPr/>
        <a:lstStyle/>
        <a:p>
          <a:endParaRPr lang="es-CL"/>
        </a:p>
      </dgm:t>
    </dgm:pt>
    <dgm:pt modelId="{B5432F69-8F47-44A3-8928-1F04AE510349}">
      <dgm:prSet custT="1"/>
      <dgm:spPr>
        <a:xfrm>
          <a:off x="297658" y="2690949"/>
          <a:ext cx="5437254" cy="525935"/>
        </a:xfrm>
        <a:prstGeom prst="roundRect">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CL" sz="1800" dirty="0">
              <a:solidFill>
                <a:sysClr val="window" lastClr="FFFFFF"/>
              </a:solidFill>
              <a:latin typeface="Calibri"/>
              <a:ea typeface="+mn-ea"/>
              <a:cs typeface="+mn-cs"/>
            </a:rPr>
            <a:t>Sentencias internacionales</a:t>
          </a:r>
        </a:p>
      </dgm:t>
    </dgm:pt>
    <dgm:pt modelId="{ACA6C62B-9AA7-4817-97EA-770A485C315D}" type="parTrans" cxnId="{2E1C829F-753B-4354-A81D-A59BB503B49B}">
      <dgm:prSet/>
      <dgm:spPr/>
      <dgm:t>
        <a:bodyPr/>
        <a:lstStyle/>
        <a:p>
          <a:endParaRPr lang="es-CL"/>
        </a:p>
      </dgm:t>
    </dgm:pt>
    <dgm:pt modelId="{A7006C26-3F78-4F6B-86E6-7DD96497FB15}" type="sibTrans" cxnId="{2E1C829F-753B-4354-A81D-A59BB503B49B}">
      <dgm:prSet/>
      <dgm:spPr/>
      <dgm:t>
        <a:bodyPr/>
        <a:lstStyle/>
        <a:p>
          <a:endParaRPr lang="es-CL"/>
        </a:p>
      </dgm:t>
    </dgm:pt>
    <dgm:pt modelId="{83AA6D1D-452E-45FC-81A6-81F88EB81D1D}">
      <dgm:prSet custT="1"/>
      <dgm:spPr>
        <a:xfrm>
          <a:off x="297658" y="4964220"/>
          <a:ext cx="5437254" cy="585448"/>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CL" sz="1800" dirty="0">
              <a:solidFill>
                <a:sysClr val="window" lastClr="FFFFFF"/>
              </a:solidFill>
              <a:latin typeface="Calibri"/>
              <a:ea typeface="+mn-ea"/>
              <a:cs typeface="+mn-cs"/>
            </a:rPr>
            <a:t>Otros/as  ( principios, directrices, códigos de ética, reglas, </a:t>
          </a:r>
          <a:r>
            <a:rPr lang="es-CL" sz="1800" dirty="0" err="1">
              <a:solidFill>
                <a:sysClr val="window" lastClr="FFFFFF"/>
              </a:solidFill>
              <a:latin typeface="Calibri"/>
              <a:ea typeface="+mn-ea"/>
              <a:cs typeface="+mn-cs"/>
            </a:rPr>
            <a:t>etc</a:t>
          </a:r>
          <a:r>
            <a:rPr lang="es-CL" sz="1800" dirty="0">
              <a:solidFill>
                <a:sysClr val="window" lastClr="FFFFFF"/>
              </a:solidFill>
              <a:latin typeface="Calibri"/>
              <a:ea typeface="+mn-ea"/>
              <a:cs typeface="+mn-cs"/>
            </a:rPr>
            <a:t>) </a:t>
          </a:r>
        </a:p>
      </dgm:t>
    </dgm:pt>
    <dgm:pt modelId="{D3F6CA58-C5B5-4E8C-BE37-A75939476495}" type="parTrans" cxnId="{CC81AC4C-DBB3-476F-911B-1C487C303B0F}">
      <dgm:prSet/>
      <dgm:spPr/>
      <dgm:t>
        <a:bodyPr/>
        <a:lstStyle/>
        <a:p>
          <a:endParaRPr lang="es-CL"/>
        </a:p>
      </dgm:t>
    </dgm:pt>
    <dgm:pt modelId="{57B21478-5ED6-44A9-9F01-A75B6B28F9DD}" type="sibTrans" cxnId="{CC81AC4C-DBB3-476F-911B-1C487C303B0F}">
      <dgm:prSet/>
      <dgm:spPr/>
      <dgm:t>
        <a:bodyPr/>
        <a:lstStyle/>
        <a:p>
          <a:endParaRPr lang="es-CL"/>
        </a:p>
      </dgm:t>
    </dgm:pt>
    <dgm:pt modelId="{24098B6F-EB92-495D-BAEB-D031627C44AA}">
      <dgm:prSet/>
      <dgm:spPr>
        <a:xfrm>
          <a:off x="297658" y="4211086"/>
          <a:ext cx="5436629" cy="515534"/>
        </a:xfrm>
        <a:prstGeom prst="roundRect">
          <a:avLst/>
        </a:prstGeom>
        <a:solidFill>
          <a:srgbClr val="9BBB59">
            <a:hueOff val="9375220"/>
            <a:satOff val="-14067"/>
            <a:lumOff val="-228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s-CL" dirty="0">
              <a:solidFill>
                <a:sysClr val="window" lastClr="FFFFFF"/>
              </a:solidFill>
              <a:latin typeface="Calibri"/>
              <a:ea typeface="+mn-ea"/>
              <a:cs typeface="+mn-cs"/>
            </a:rPr>
            <a:t>Informes de relatorías y grupos de trabajo</a:t>
          </a:r>
        </a:p>
      </dgm:t>
    </dgm:pt>
    <dgm:pt modelId="{E88B78CE-6815-4BED-AE23-35D83B5A5995}" type="parTrans" cxnId="{F342B6CE-932D-41AA-A23E-D63F1CBCF49F}">
      <dgm:prSet/>
      <dgm:spPr/>
      <dgm:t>
        <a:bodyPr/>
        <a:lstStyle/>
        <a:p>
          <a:endParaRPr lang="es-CL"/>
        </a:p>
      </dgm:t>
    </dgm:pt>
    <dgm:pt modelId="{0B17401C-2359-4875-9B9E-9BD58B6053F0}" type="sibTrans" cxnId="{F342B6CE-932D-41AA-A23E-D63F1CBCF49F}">
      <dgm:prSet/>
      <dgm:spPr/>
      <dgm:t>
        <a:bodyPr/>
        <a:lstStyle/>
        <a:p>
          <a:endParaRPr lang="es-CL"/>
        </a:p>
      </dgm:t>
    </dgm:pt>
    <dgm:pt modelId="{20004CB9-ED54-4D9D-A6DE-3E3240DEDBCD}" type="pres">
      <dgm:prSet presAssocID="{5543B0AB-27E3-4974-9688-36F70764CCD6}" presName="linear" presStyleCnt="0">
        <dgm:presLayoutVars>
          <dgm:dir/>
          <dgm:animLvl val="lvl"/>
          <dgm:resizeHandles val="exact"/>
        </dgm:presLayoutVars>
      </dgm:prSet>
      <dgm:spPr/>
    </dgm:pt>
    <dgm:pt modelId="{042A32C7-04A6-4483-AB25-6F352252B522}" type="pres">
      <dgm:prSet presAssocID="{707E0253-0F67-472E-8B8C-1C608665F411}" presName="parentLin" presStyleCnt="0"/>
      <dgm:spPr/>
    </dgm:pt>
    <dgm:pt modelId="{C4CCE549-1D71-4BC5-A028-F03E4A972B19}" type="pres">
      <dgm:prSet presAssocID="{707E0253-0F67-472E-8B8C-1C608665F411}" presName="parentLeftMargin" presStyleLbl="node1" presStyleIdx="0" presStyleCnt="7"/>
      <dgm:spPr/>
    </dgm:pt>
    <dgm:pt modelId="{21A97CD1-0F18-45B0-B56E-47972B4F3600}" type="pres">
      <dgm:prSet presAssocID="{707E0253-0F67-472E-8B8C-1C608665F411}" presName="parentText" presStyleLbl="node1" presStyleIdx="0" presStyleCnt="7" custScaleX="133439" custScaleY="155354" custLinFactNeighborX="7486" custLinFactNeighborY="-11904">
        <dgm:presLayoutVars>
          <dgm:chMax val="0"/>
          <dgm:bulletEnabled val="1"/>
        </dgm:presLayoutVars>
      </dgm:prSet>
      <dgm:spPr/>
    </dgm:pt>
    <dgm:pt modelId="{9630253A-C110-41A3-BE35-01732769D368}" type="pres">
      <dgm:prSet presAssocID="{707E0253-0F67-472E-8B8C-1C608665F411}" presName="negativeSpace" presStyleCnt="0"/>
      <dgm:spPr/>
    </dgm:pt>
    <dgm:pt modelId="{E18E8C0E-593B-4D89-BE1B-34E6ED922502}" type="pres">
      <dgm:prSet presAssocID="{707E0253-0F67-472E-8B8C-1C608665F411}" presName="childText" presStyleLbl="conFgAcc1" presStyleIdx="0" presStyleCnt="7" custLinFactY="-28118" custLinFactNeighborX="5973" custLinFactNeighborY="-100000">
        <dgm:presLayoutVars>
          <dgm:bulletEnabled val="1"/>
        </dgm:presLayoutVars>
      </dgm:prSet>
      <dgm:spPr>
        <a:xfrm>
          <a:off x="0" y="475273"/>
          <a:ext cx="5953160" cy="378000"/>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pt>
    <dgm:pt modelId="{CEF8A01F-C78D-4747-8A87-9BCE627811EC}" type="pres">
      <dgm:prSet presAssocID="{8F7130E7-88BB-4872-8D28-1C81712CBC28}" presName="spaceBetweenRectangles" presStyleCnt="0"/>
      <dgm:spPr/>
    </dgm:pt>
    <dgm:pt modelId="{56D026AE-3B2D-40B3-A088-A70BF6E4AB78}" type="pres">
      <dgm:prSet presAssocID="{5E117C4F-129D-4788-8B5C-B4195C735759}" presName="parentLin" presStyleCnt="0"/>
      <dgm:spPr/>
    </dgm:pt>
    <dgm:pt modelId="{8496BD04-8F74-4F7D-871D-5CBE119558D8}" type="pres">
      <dgm:prSet presAssocID="{5E117C4F-129D-4788-8B5C-B4195C735759}" presName="parentLeftMargin" presStyleLbl="node1" presStyleIdx="0" presStyleCnt="7"/>
      <dgm:spPr/>
    </dgm:pt>
    <dgm:pt modelId="{52F4ABA2-93BA-4832-8CD2-EDE3829CC1F0}" type="pres">
      <dgm:prSet presAssocID="{5E117C4F-129D-4788-8B5C-B4195C735759}" presName="parentText" presStyleLbl="node1" presStyleIdx="1" presStyleCnt="7" custScaleX="133333" custScaleY="138137">
        <dgm:presLayoutVars>
          <dgm:chMax val="0"/>
          <dgm:bulletEnabled val="1"/>
        </dgm:presLayoutVars>
      </dgm:prSet>
      <dgm:spPr/>
    </dgm:pt>
    <dgm:pt modelId="{EC8DBB8D-EE1C-4FB5-AEAE-DE3C1104E347}" type="pres">
      <dgm:prSet presAssocID="{5E117C4F-129D-4788-8B5C-B4195C735759}" presName="negativeSpace" presStyleCnt="0"/>
      <dgm:spPr/>
    </dgm:pt>
    <dgm:pt modelId="{596D90BD-7486-4D2E-B05B-3185D8FFB123}" type="pres">
      <dgm:prSet presAssocID="{5E117C4F-129D-4788-8B5C-B4195C735759}" presName="childText" presStyleLbl="conFgAcc1" presStyleIdx="1" presStyleCnt="7">
        <dgm:presLayoutVars>
          <dgm:bulletEnabled val="1"/>
        </dgm:presLayoutVars>
      </dgm:prSet>
      <dgm:spPr>
        <a:xfrm>
          <a:off x="0" y="1324544"/>
          <a:ext cx="5953160" cy="378000"/>
        </a:xfrm>
        <a:prstGeom prst="rect">
          <a:avLst/>
        </a:prstGeom>
        <a:solidFill>
          <a:sysClr val="window" lastClr="FFFFFF">
            <a:alpha val="90000"/>
            <a:hueOff val="0"/>
            <a:satOff val="0"/>
            <a:lumOff val="0"/>
            <a:alphaOff val="0"/>
          </a:sysClr>
        </a:solidFill>
        <a:ln w="25400" cap="flat" cmpd="sng" algn="ctr">
          <a:solidFill>
            <a:srgbClr val="9BBB59">
              <a:hueOff val="1875044"/>
              <a:satOff val="-2813"/>
              <a:lumOff val="-458"/>
              <a:alphaOff val="0"/>
            </a:srgbClr>
          </a:solidFill>
          <a:prstDash val="solid"/>
        </a:ln>
        <a:effectLst/>
      </dgm:spPr>
    </dgm:pt>
    <dgm:pt modelId="{AA06D872-3837-4964-AB46-93DA687445C8}" type="pres">
      <dgm:prSet presAssocID="{661112B6-8523-4F07-81FE-5166EB6E728B}" presName="spaceBetweenRectangles" presStyleCnt="0"/>
      <dgm:spPr/>
    </dgm:pt>
    <dgm:pt modelId="{35818F28-6833-4943-9B78-7066C92583C0}" type="pres">
      <dgm:prSet presAssocID="{73BA6CFF-EB08-4E26-93AE-5BF528D6EF84}" presName="parentLin" presStyleCnt="0"/>
      <dgm:spPr/>
    </dgm:pt>
    <dgm:pt modelId="{439F4241-ECB0-4DA7-9AE4-B93E6BB3E003}" type="pres">
      <dgm:prSet presAssocID="{73BA6CFF-EB08-4E26-93AE-5BF528D6EF84}" presName="parentLeftMargin" presStyleLbl="node1" presStyleIdx="1" presStyleCnt="7"/>
      <dgm:spPr/>
    </dgm:pt>
    <dgm:pt modelId="{E9B0C339-3E3D-41A2-9CDC-31856B6F4C7D}" type="pres">
      <dgm:prSet presAssocID="{73BA6CFF-EB08-4E26-93AE-5BF528D6EF84}" presName="parentText" presStyleLbl="node1" presStyleIdx="2" presStyleCnt="7" custScaleX="129524" custScaleY="156164">
        <dgm:presLayoutVars>
          <dgm:chMax val="0"/>
          <dgm:bulletEnabled val="1"/>
        </dgm:presLayoutVars>
      </dgm:prSet>
      <dgm:spPr/>
    </dgm:pt>
    <dgm:pt modelId="{1C7D874D-D885-412D-8391-D5AD8421D665}" type="pres">
      <dgm:prSet presAssocID="{73BA6CFF-EB08-4E26-93AE-5BF528D6EF84}" presName="negativeSpace" presStyleCnt="0"/>
      <dgm:spPr/>
    </dgm:pt>
    <dgm:pt modelId="{BCD7E486-058A-4257-A3D7-E3F586677681}" type="pres">
      <dgm:prSet presAssocID="{73BA6CFF-EB08-4E26-93AE-5BF528D6EF84}" presName="childText" presStyleLbl="conFgAcc1" presStyleIdx="2" presStyleCnt="7" custScaleY="94262">
        <dgm:presLayoutVars>
          <dgm:bulletEnabled val="1"/>
        </dgm:presLayoutVars>
      </dgm:prSet>
      <dgm:spPr>
        <a:xfrm>
          <a:off x="0" y="2253638"/>
          <a:ext cx="5953160" cy="356310"/>
        </a:xfrm>
        <a:prstGeom prst="rect">
          <a:avLst/>
        </a:prstGeom>
        <a:solidFill>
          <a:sysClr val="window" lastClr="FFFFFF">
            <a:alpha val="90000"/>
            <a:hueOff val="0"/>
            <a:satOff val="0"/>
            <a:lumOff val="0"/>
            <a:alphaOff val="0"/>
          </a:sysClr>
        </a:solidFill>
        <a:ln w="25400" cap="flat" cmpd="sng" algn="ctr">
          <a:solidFill>
            <a:srgbClr val="9BBB59">
              <a:hueOff val="3750088"/>
              <a:satOff val="-5627"/>
              <a:lumOff val="-915"/>
              <a:alphaOff val="0"/>
            </a:srgbClr>
          </a:solidFill>
          <a:prstDash val="solid"/>
        </a:ln>
        <a:effectLst/>
      </dgm:spPr>
    </dgm:pt>
    <dgm:pt modelId="{405D330E-1CF8-48EA-80A4-CFDD6782A7A9}" type="pres">
      <dgm:prSet presAssocID="{BADD7742-AD1B-49CA-A24C-926ACD70997F}" presName="spaceBetweenRectangles" presStyleCnt="0"/>
      <dgm:spPr/>
    </dgm:pt>
    <dgm:pt modelId="{1044B0BA-6379-4623-B773-F7770242204F}" type="pres">
      <dgm:prSet presAssocID="{B5432F69-8F47-44A3-8928-1F04AE510349}" presName="parentLin" presStyleCnt="0"/>
      <dgm:spPr/>
    </dgm:pt>
    <dgm:pt modelId="{3032D0C1-3506-4D8B-9FDD-87817DA9A2DC}" type="pres">
      <dgm:prSet presAssocID="{B5432F69-8F47-44A3-8928-1F04AE510349}" presName="parentLeftMargin" presStyleLbl="node1" presStyleIdx="2" presStyleCnt="7"/>
      <dgm:spPr/>
    </dgm:pt>
    <dgm:pt modelId="{56647736-F12A-4D26-86F2-C2188B09746B}" type="pres">
      <dgm:prSet presAssocID="{B5432F69-8F47-44A3-8928-1F04AE510349}" presName="parentText" presStyleLbl="node1" presStyleIdx="3" presStyleCnt="7" custScaleX="130477" custScaleY="118775">
        <dgm:presLayoutVars>
          <dgm:chMax val="0"/>
          <dgm:bulletEnabled val="1"/>
        </dgm:presLayoutVars>
      </dgm:prSet>
      <dgm:spPr/>
    </dgm:pt>
    <dgm:pt modelId="{BC6B98EA-F89D-4C3E-80F7-C4E951302DE7}" type="pres">
      <dgm:prSet presAssocID="{B5432F69-8F47-44A3-8928-1F04AE510349}" presName="negativeSpace" presStyleCnt="0"/>
      <dgm:spPr/>
    </dgm:pt>
    <dgm:pt modelId="{F72E0342-B8EC-4B54-ABC7-39C288362F93}" type="pres">
      <dgm:prSet presAssocID="{B5432F69-8F47-44A3-8928-1F04AE510349}" presName="childText" presStyleLbl="conFgAcc1" presStyleIdx="3" presStyleCnt="7">
        <dgm:presLayoutVars>
          <dgm:bulletEnabled val="1"/>
        </dgm:presLayoutVars>
      </dgm:prSet>
      <dgm:spPr>
        <a:xfrm>
          <a:off x="0" y="2995484"/>
          <a:ext cx="5953160" cy="378000"/>
        </a:xfrm>
        <a:prstGeom prst="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pt>
    <dgm:pt modelId="{8DD607F5-4056-40CF-8E5E-9F24CADFB9B0}" type="pres">
      <dgm:prSet presAssocID="{A7006C26-3F78-4F6B-86E6-7DD96497FB15}" presName="spaceBetweenRectangles" presStyleCnt="0"/>
      <dgm:spPr/>
    </dgm:pt>
    <dgm:pt modelId="{C9751706-54EF-4A97-ADE3-B87ED2C109BD}" type="pres">
      <dgm:prSet presAssocID="{C99A85F7-045A-423D-9B36-C173BDDCA892}" presName="parentLin" presStyleCnt="0"/>
      <dgm:spPr/>
    </dgm:pt>
    <dgm:pt modelId="{29CA21C2-325C-44CF-AB53-17322A4D1492}" type="pres">
      <dgm:prSet presAssocID="{C99A85F7-045A-423D-9B36-C173BDDCA892}" presName="parentLeftMargin" presStyleLbl="node1" presStyleIdx="3" presStyleCnt="7"/>
      <dgm:spPr/>
    </dgm:pt>
    <dgm:pt modelId="{22AD32CB-2AE7-4A7E-9C2B-9F9F37C3E56C}" type="pres">
      <dgm:prSet presAssocID="{C99A85F7-045A-423D-9B36-C173BDDCA892}" presName="parentText" presStyleLbl="node1" presStyleIdx="4" presStyleCnt="7" custScaleX="130477" custScaleY="117209">
        <dgm:presLayoutVars>
          <dgm:chMax val="0"/>
          <dgm:bulletEnabled val="1"/>
        </dgm:presLayoutVars>
      </dgm:prSet>
      <dgm:spPr/>
    </dgm:pt>
    <dgm:pt modelId="{28F2FB89-1CD5-4677-A867-C822B5D9A6FC}" type="pres">
      <dgm:prSet presAssocID="{C99A85F7-045A-423D-9B36-C173BDDCA892}" presName="negativeSpace" presStyleCnt="0"/>
      <dgm:spPr/>
    </dgm:pt>
    <dgm:pt modelId="{C929E740-A4F7-4C42-A65F-88EE56A8F6D5}" type="pres">
      <dgm:prSet presAssocID="{C99A85F7-045A-423D-9B36-C173BDDCA892}" presName="childText" presStyleLbl="conFgAcc1" presStyleIdx="4" presStyleCnt="7">
        <dgm:presLayoutVars>
          <dgm:bulletEnabled val="1"/>
        </dgm:presLayoutVars>
      </dgm:prSet>
      <dgm:spPr>
        <a:xfrm>
          <a:off x="0" y="3752086"/>
          <a:ext cx="5953160" cy="378000"/>
        </a:xfrm>
        <a:prstGeom prst="rect">
          <a:avLst/>
        </a:prstGeom>
        <a:solidFill>
          <a:sysClr val="window" lastClr="FFFFFF">
            <a:alpha val="90000"/>
            <a:hueOff val="0"/>
            <a:satOff val="0"/>
            <a:lumOff val="0"/>
            <a:alphaOff val="0"/>
          </a:sysClr>
        </a:solidFill>
        <a:ln w="25400" cap="flat" cmpd="sng" algn="ctr">
          <a:solidFill>
            <a:srgbClr val="9BBB59">
              <a:hueOff val="7500176"/>
              <a:satOff val="-11253"/>
              <a:lumOff val="-1830"/>
              <a:alphaOff val="0"/>
            </a:srgbClr>
          </a:solidFill>
          <a:prstDash val="solid"/>
        </a:ln>
        <a:effectLst/>
      </dgm:spPr>
    </dgm:pt>
    <dgm:pt modelId="{FC6547E2-9029-4B00-ADAB-F0F809D50C6F}" type="pres">
      <dgm:prSet presAssocID="{ADA46275-EB97-4D6A-8790-D4089F5AC50E}" presName="spaceBetweenRectangles" presStyleCnt="0"/>
      <dgm:spPr/>
    </dgm:pt>
    <dgm:pt modelId="{7B59929B-2C0F-488B-88B3-0E72172C5641}" type="pres">
      <dgm:prSet presAssocID="{24098B6F-EB92-495D-BAEB-D031627C44AA}" presName="parentLin" presStyleCnt="0"/>
      <dgm:spPr/>
    </dgm:pt>
    <dgm:pt modelId="{D91556BA-D598-4357-87E1-D973258C38C0}" type="pres">
      <dgm:prSet presAssocID="{24098B6F-EB92-495D-BAEB-D031627C44AA}" presName="parentLeftMargin" presStyleLbl="node1" presStyleIdx="4" presStyleCnt="7"/>
      <dgm:spPr/>
    </dgm:pt>
    <dgm:pt modelId="{4F9F4A92-62E2-430D-ACAA-589C00D84FB6}" type="pres">
      <dgm:prSet presAssocID="{24098B6F-EB92-495D-BAEB-D031627C44AA}" presName="parentText" presStyleLbl="node1" presStyleIdx="5" presStyleCnt="7" custScaleX="130462" custScaleY="116426">
        <dgm:presLayoutVars>
          <dgm:chMax val="0"/>
          <dgm:bulletEnabled val="1"/>
        </dgm:presLayoutVars>
      </dgm:prSet>
      <dgm:spPr/>
    </dgm:pt>
    <dgm:pt modelId="{3E7D9492-54B6-48CB-A53B-787F206B62B2}" type="pres">
      <dgm:prSet presAssocID="{24098B6F-EB92-495D-BAEB-D031627C44AA}" presName="negativeSpace" presStyleCnt="0"/>
      <dgm:spPr/>
    </dgm:pt>
    <dgm:pt modelId="{4F95FC91-0E9A-4B9D-9A56-A9D0D45EF2AC}" type="pres">
      <dgm:prSet presAssocID="{24098B6F-EB92-495D-BAEB-D031627C44AA}" presName="childText" presStyleLbl="conFgAcc1" presStyleIdx="5" presStyleCnt="7">
        <dgm:presLayoutVars>
          <dgm:bulletEnabled val="1"/>
        </dgm:presLayoutVars>
      </dgm:prSet>
      <dgm:spPr>
        <a:xfrm>
          <a:off x="0" y="4505220"/>
          <a:ext cx="5953160" cy="378000"/>
        </a:xfrm>
        <a:prstGeom prst="rect">
          <a:avLst/>
        </a:prstGeom>
        <a:solidFill>
          <a:sysClr val="window" lastClr="FFFFFF">
            <a:alpha val="90000"/>
            <a:hueOff val="0"/>
            <a:satOff val="0"/>
            <a:lumOff val="0"/>
            <a:alphaOff val="0"/>
          </a:sysClr>
        </a:solidFill>
        <a:ln w="25400" cap="flat" cmpd="sng" algn="ctr">
          <a:solidFill>
            <a:srgbClr val="9BBB59">
              <a:hueOff val="9375220"/>
              <a:satOff val="-14067"/>
              <a:lumOff val="-2288"/>
              <a:alphaOff val="0"/>
            </a:srgbClr>
          </a:solidFill>
          <a:prstDash val="solid"/>
        </a:ln>
        <a:effectLst/>
      </dgm:spPr>
    </dgm:pt>
    <dgm:pt modelId="{4B9B3313-F9F2-4CF9-A735-7855B1BC387D}" type="pres">
      <dgm:prSet presAssocID="{0B17401C-2359-4875-9B9E-9BD58B6053F0}" presName="spaceBetweenRectangles" presStyleCnt="0"/>
      <dgm:spPr/>
    </dgm:pt>
    <dgm:pt modelId="{E3EDDCA0-6541-4A3C-A9E1-76AC084852C2}" type="pres">
      <dgm:prSet presAssocID="{83AA6D1D-452E-45FC-81A6-81F88EB81D1D}" presName="parentLin" presStyleCnt="0"/>
      <dgm:spPr/>
    </dgm:pt>
    <dgm:pt modelId="{DEA71D45-F543-4196-AF02-2EB7A6A374FF}" type="pres">
      <dgm:prSet presAssocID="{83AA6D1D-452E-45FC-81A6-81F88EB81D1D}" presName="parentLeftMargin" presStyleLbl="node1" presStyleIdx="5" presStyleCnt="7"/>
      <dgm:spPr/>
    </dgm:pt>
    <dgm:pt modelId="{75D18377-0B02-4B6E-842C-933BEC859134}" type="pres">
      <dgm:prSet presAssocID="{83AA6D1D-452E-45FC-81A6-81F88EB81D1D}" presName="parentText" presStyleLbl="node1" presStyleIdx="6" presStyleCnt="7" custScaleX="130477" custScaleY="132215">
        <dgm:presLayoutVars>
          <dgm:chMax val="0"/>
          <dgm:bulletEnabled val="1"/>
        </dgm:presLayoutVars>
      </dgm:prSet>
      <dgm:spPr/>
    </dgm:pt>
    <dgm:pt modelId="{AF8DE4B0-6F81-4D94-8E97-26B75FB012F3}" type="pres">
      <dgm:prSet presAssocID="{83AA6D1D-452E-45FC-81A6-81F88EB81D1D}" presName="negativeSpace" presStyleCnt="0"/>
      <dgm:spPr/>
    </dgm:pt>
    <dgm:pt modelId="{F53F0CB9-E5DF-4B24-8A66-940BE1FC2C80}" type="pres">
      <dgm:prSet presAssocID="{83AA6D1D-452E-45FC-81A6-81F88EB81D1D}" presName="childText" presStyleLbl="conFgAcc1" presStyleIdx="6" presStyleCnt="7">
        <dgm:presLayoutVars>
          <dgm:bulletEnabled val="1"/>
        </dgm:presLayoutVars>
      </dgm:prSet>
      <dgm:spPr>
        <a:xfrm>
          <a:off x="0" y="5328268"/>
          <a:ext cx="5953160" cy="378000"/>
        </a:xfrm>
        <a:prstGeom prst="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pt>
  </dgm:ptLst>
  <dgm:cxnLst>
    <dgm:cxn modelId="{FBC97700-DA0E-4A09-9EE8-BA1033531CEB}" type="presOf" srcId="{24098B6F-EB92-495D-BAEB-D031627C44AA}" destId="{4F9F4A92-62E2-430D-ACAA-589C00D84FB6}" srcOrd="1" destOrd="0" presId="urn:microsoft.com/office/officeart/2005/8/layout/list1"/>
    <dgm:cxn modelId="{D7A3570C-F033-4BBE-87B2-8A697D984665}" srcId="{5543B0AB-27E3-4974-9688-36F70764CCD6}" destId="{707E0253-0F67-472E-8B8C-1C608665F411}" srcOrd="0" destOrd="0" parTransId="{21C2A124-0715-490F-8F2A-91AE4DA98AAD}" sibTransId="{8F7130E7-88BB-4872-8D28-1C81712CBC28}"/>
    <dgm:cxn modelId="{4E01FF30-F651-4D65-8843-F60E3C9692F9}" srcId="{5543B0AB-27E3-4974-9688-36F70764CCD6}" destId="{73BA6CFF-EB08-4E26-93AE-5BF528D6EF84}" srcOrd="2" destOrd="0" parTransId="{3D96E925-AFD0-43C8-AFD7-D123A0B3E1FD}" sibTransId="{BADD7742-AD1B-49CA-A24C-926ACD70997F}"/>
    <dgm:cxn modelId="{94F45C39-EDB8-421A-BCD5-D7ECFAA51F77}" type="presOf" srcId="{83AA6D1D-452E-45FC-81A6-81F88EB81D1D}" destId="{75D18377-0B02-4B6E-842C-933BEC859134}" srcOrd="1" destOrd="0" presId="urn:microsoft.com/office/officeart/2005/8/layout/list1"/>
    <dgm:cxn modelId="{782F543D-CB2B-46AB-A663-E6FAFE26CBB0}" type="presOf" srcId="{B5432F69-8F47-44A3-8928-1F04AE510349}" destId="{3032D0C1-3506-4D8B-9FDD-87817DA9A2DC}" srcOrd="0" destOrd="0" presId="urn:microsoft.com/office/officeart/2005/8/layout/list1"/>
    <dgm:cxn modelId="{92F54661-006E-4071-9804-C07967FF4930}" type="presOf" srcId="{B5432F69-8F47-44A3-8928-1F04AE510349}" destId="{56647736-F12A-4D26-86F2-C2188B09746B}" srcOrd="1" destOrd="0" presId="urn:microsoft.com/office/officeart/2005/8/layout/list1"/>
    <dgm:cxn modelId="{8175B741-5720-442F-B5AB-32A6306B4833}" srcId="{5543B0AB-27E3-4974-9688-36F70764CCD6}" destId="{5E117C4F-129D-4788-8B5C-B4195C735759}" srcOrd="1" destOrd="0" parTransId="{A1A68BF8-79BF-43DE-8FF2-A25C06FF3277}" sibTransId="{661112B6-8523-4F07-81FE-5166EB6E728B}"/>
    <dgm:cxn modelId="{8EBEA444-0A7C-4E26-8947-E6AF5CB89653}" type="presOf" srcId="{5E117C4F-129D-4788-8B5C-B4195C735759}" destId="{52F4ABA2-93BA-4832-8CD2-EDE3829CC1F0}" srcOrd="1" destOrd="0" presId="urn:microsoft.com/office/officeart/2005/8/layout/list1"/>
    <dgm:cxn modelId="{BD59BD48-04E2-4C8A-9AB0-0A9FD278330A}" type="presOf" srcId="{C99A85F7-045A-423D-9B36-C173BDDCA892}" destId="{29CA21C2-325C-44CF-AB53-17322A4D1492}" srcOrd="0" destOrd="0" presId="urn:microsoft.com/office/officeart/2005/8/layout/list1"/>
    <dgm:cxn modelId="{4226CB48-0325-4692-B8B8-DA73829D19D3}" type="presOf" srcId="{24098B6F-EB92-495D-BAEB-D031627C44AA}" destId="{D91556BA-D598-4357-87E1-D973258C38C0}" srcOrd="0" destOrd="0" presId="urn:microsoft.com/office/officeart/2005/8/layout/list1"/>
    <dgm:cxn modelId="{3BBE7F69-4056-43EA-A94A-5F068E6CE0D4}" srcId="{5543B0AB-27E3-4974-9688-36F70764CCD6}" destId="{C99A85F7-045A-423D-9B36-C173BDDCA892}" srcOrd="4" destOrd="0" parTransId="{1F452E75-5D1B-4CF2-9652-C9D8BD744CC9}" sibTransId="{ADA46275-EB97-4D6A-8790-D4089F5AC50E}"/>
    <dgm:cxn modelId="{CC81AC4C-DBB3-476F-911B-1C487C303B0F}" srcId="{5543B0AB-27E3-4974-9688-36F70764CCD6}" destId="{83AA6D1D-452E-45FC-81A6-81F88EB81D1D}" srcOrd="6" destOrd="0" parTransId="{D3F6CA58-C5B5-4E8C-BE37-A75939476495}" sibTransId="{57B21478-5ED6-44A9-9F01-A75B6B28F9DD}"/>
    <dgm:cxn modelId="{8BF2987B-20D7-4B2C-AF80-436F9957EF2E}" type="presOf" srcId="{5543B0AB-27E3-4974-9688-36F70764CCD6}" destId="{20004CB9-ED54-4D9D-A6DE-3E3240DEDBCD}" srcOrd="0" destOrd="0" presId="urn:microsoft.com/office/officeart/2005/8/layout/list1"/>
    <dgm:cxn modelId="{9D2EFA95-1380-4978-A072-36990ACF49CF}" type="presOf" srcId="{83AA6D1D-452E-45FC-81A6-81F88EB81D1D}" destId="{DEA71D45-F543-4196-AF02-2EB7A6A374FF}" srcOrd="0" destOrd="0" presId="urn:microsoft.com/office/officeart/2005/8/layout/list1"/>
    <dgm:cxn modelId="{2E1C829F-753B-4354-A81D-A59BB503B49B}" srcId="{5543B0AB-27E3-4974-9688-36F70764CCD6}" destId="{B5432F69-8F47-44A3-8928-1F04AE510349}" srcOrd="3" destOrd="0" parTransId="{ACA6C62B-9AA7-4817-97EA-770A485C315D}" sibTransId="{A7006C26-3F78-4F6B-86E6-7DD96497FB15}"/>
    <dgm:cxn modelId="{0B0F70AC-922C-442E-91FB-1D067A7D908F}" type="presOf" srcId="{707E0253-0F67-472E-8B8C-1C608665F411}" destId="{21A97CD1-0F18-45B0-B56E-47972B4F3600}" srcOrd="1" destOrd="0" presId="urn:microsoft.com/office/officeart/2005/8/layout/list1"/>
    <dgm:cxn modelId="{AF4626C5-4055-44D2-9882-78B911F8BEDB}" type="presOf" srcId="{5E117C4F-129D-4788-8B5C-B4195C735759}" destId="{8496BD04-8F74-4F7D-871D-5CBE119558D8}" srcOrd="0" destOrd="0" presId="urn:microsoft.com/office/officeart/2005/8/layout/list1"/>
    <dgm:cxn modelId="{F342B6CE-932D-41AA-A23E-D63F1CBCF49F}" srcId="{5543B0AB-27E3-4974-9688-36F70764CCD6}" destId="{24098B6F-EB92-495D-BAEB-D031627C44AA}" srcOrd="5" destOrd="0" parTransId="{E88B78CE-6815-4BED-AE23-35D83B5A5995}" sibTransId="{0B17401C-2359-4875-9B9E-9BD58B6053F0}"/>
    <dgm:cxn modelId="{FFF20AE0-664E-4EA6-8278-3EC47B0A6D0A}" type="presOf" srcId="{73BA6CFF-EB08-4E26-93AE-5BF528D6EF84}" destId="{439F4241-ECB0-4DA7-9AE4-B93E6BB3E003}" srcOrd="0" destOrd="0" presId="urn:microsoft.com/office/officeart/2005/8/layout/list1"/>
    <dgm:cxn modelId="{71891CF6-4845-4C7D-8F81-B8C3FB6150C7}" type="presOf" srcId="{707E0253-0F67-472E-8B8C-1C608665F411}" destId="{C4CCE549-1D71-4BC5-A028-F03E4A972B19}" srcOrd="0" destOrd="0" presId="urn:microsoft.com/office/officeart/2005/8/layout/list1"/>
    <dgm:cxn modelId="{923F06FD-5740-47A8-9583-55006295B0FE}" type="presOf" srcId="{73BA6CFF-EB08-4E26-93AE-5BF528D6EF84}" destId="{E9B0C339-3E3D-41A2-9CDC-31856B6F4C7D}" srcOrd="1" destOrd="0" presId="urn:microsoft.com/office/officeart/2005/8/layout/list1"/>
    <dgm:cxn modelId="{AAC25BFF-7DCF-4A4E-BEA4-0B2604975BD2}" type="presOf" srcId="{C99A85F7-045A-423D-9B36-C173BDDCA892}" destId="{22AD32CB-2AE7-4A7E-9C2B-9F9F37C3E56C}" srcOrd="1" destOrd="0" presId="urn:microsoft.com/office/officeart/2005/8/layout/list1"/>
    <dgm:cxn modelId="{FA06E42E-9AE0-449A-9DC5-647330005EE5}" type="presParOf" srcId="{20004CB9-ED54-4D9D-A6DE-3E3240DEDBCD}" destId="{042A32C7-04A6-4483-AB25-6F352252B522}" srcOrd="0" destOrd="0" presId="urn:microsoft.com/office/officeart/2005/8/layout/list1"/>
    <dgm:cxn modelId="{95595D15-706B-4C5F-98E4-7968EFD32300}" type="presParOf" srcId="{042A32C7-04A6-4483-AB25-6F352252B522}" destId="{C4CCE549-1D71-4BC5-A028-F03E4A972B19}" srcOrd="0" destOrd="0" presId="urn:microsoft.com/office/officeart/2005/8/layout/list1"/>
    <dgm:cxn modelId="{0362F22C-B80F-4237-8FC0-A64726628790}" type="presParOf" srcId="{042A32C7-04A6-4483-AB25-6F352252B522}" destId="{21A97CD1-0F18-45B0-B56E-47972B4F3600}" srcOrd="1" destOrd="0" presId="urn:microsoft.com/office/officeart/2005/8/layout/list1"/>
    <dgm:cxn modelId="{898B6C8E-619C-45ED-A8D8-62BF20A5015F}" type="presParOf" srcId="{20004CB9-ED54-4D9D-A6DE-3E3240DEDBCD}" destId="{9630253A-C110-41A3-BE35-01732769D368}" srcOrd="1" destOrd="0" presId="urn:microsoft.com/office/officeart/2005/8/layout/list1"/>
    <dgm:cxn modelId="{91C2BEB1-5711-4431-9290-4062B367C639}" type="presParOf" srcId="{20004CB9-ED54-4D9D-A6DE-3E3240DEDBCD}" destId="{E18E8C0E-593B-4D89-BE1B-34E6ED922502}" srcOrd="2" destOrd="0" presId="urn:microsoft.com/office/officeart/2005/8/layout/list1"/>
    <dgm:cxn modelId="{1CB84885-39B7-46D9-B958-0F9E967C8EEA}" type="presParOf" srcId="{20004CB9-ED54-4D9D-A6DE-3E3240DEDBCD}" destId="{CEF8A01F-C78D-4747-8A87-9BCE627811EC}" srcOrd="3" destOrd="0" presId="urn:microsoft.com/office/officeart/2005/8/layout/list1"/>
    <dgm:cxn modelId="{6A5A5E03-8E81-49E3-87AA-57686CBFB185}" type="presParOf" srcId="{20004CB9-ED54-4D9D-A6DE-3E3240DEDBCD}" destId="{56D026AE-3B2D-40B3-A088-A70BF6E4AB78}" srcOrd="4" destOrd="0" presId="urn:microsoft.com/office/officeart/2005/8/layout/list1"/>
    <dgm:cxn modelId="{E62B19F8-5394-4E7E-A544-1EB58092AD5D}" type="presParOf" srcId="{56D026AE-3B2D-40B3-A088-A70BF6E4AB78}" destId="{8496BD04-8F74-4F7D-871D-5CBE119558D8}" srcOrd="0" destOrd="0" presId="urn:microsoft.com/office/officeart/2005/8/layout/list1"/>
    <dgm:cxn modelId="{9C5D77D6-01D6-4A9F-AA4A-39F96B96BF9C}" type="presParOf" srcId="{56D026AE-3B2D-40B3-A088-A70BF6E4AB78}" destId="{52F4ABA2-93BA-4832-8CD2-EDE3829CC1F0}" srcOrd="1" destOrd="0" presId="urn:microsoft.com/office/officeart/2005/8/layout/list1"/>
    <dgm:cxn modelId="{B145A2FD-E7DF-474D-AC2A-C4452066B40E}" type="presParOf" srcId="{20004CB9-ED54-4D9D-A6DE-3E3240DEDBCD}" destId="{EC8DBB8D-EE1C-4FB5-AEAE-DE3C1104E347}" srcOrd="5" destOrd="0" presId="urn:microsoft.com/office/officeart/2005/8/layout/list1"/>
    <dgm:cxn modelId="{43C5802A-1B87-4C54-AB0E-00AEC5AE6D30}" type="presParOf" srcId="{20004CB9-ED54-4D9D-A6DE-3E3240DEDBCD}" destId="{596D90BD-7486-4D2E-B05B-3185D8FFB123}" srcOrd="6" destOrd="0" presId="urn:microsoft.com/office/officeart/2005/8/layout/list1"/>
    <dgm:cxn modelId="{04779427-ECF6-4688-AA51-70EC4C3E8954}" type="presParOf" srcId="{20004CB9-ED54-4D9D-A6DE-3E3240DEDBCD}" destId="{AA06D872-3837-4964-AB46-93DA687445C8}" srcOrd="7" destOrd="0" presId="urn:microsoft.com/office/officeart/2005/8/layout/list1"/>
    <dgm:cxn modelId="{DFEDDF03-00E7-4567-AC94-22FC775D70A5}" type="presParOf" srcId="{20004CB9-ED54-4D9D-A6DE-3E3240DEDBCD}" destId="{35818F28-6833-4943-9B78-7066C92583C0}" srcOrd="8" destOrd="0" presId="urn:microsoft.com/office/officeart/2005/8/layout/list1"/>
    <dgm:cxn modelId="{AFB6531B-7925-418C-AEE1-100A4510996E}" type="presParOf" srcId="{35818F28-6833-4943-9B78-7066C92583C0}" destId="{439F4241-ECB0-4DA7-9AE4-B93E6BB3E003}" srcOrd="0" destOrd="0" presId="urn:microsoft.com/office/officeart/2005/8/layout/list1"/>
    <dgm:cxn modelId="{3DE0A72B-43C3-4D52-817B-583110D998DA}" type="presParOf" srcId="{35818F28-6833-4943-9B78-7066C92583C0}" destId="{E9B0C339-3E3D-41A2-9CDC-31856B6F4C7D}" srcOrd="1" destOrd="0" presId="urn:microsoft.com/office/officeart/2005/8/layout/list1"/>
    <dgm:cxn modelId="{16AA0A18-4A52-4002-976F-A26C16E01CF4}" type="presParOf" srcId="{20004CB9-ED54-4D9D-A6DE-3E3240DEDBCD}" destId="{1C7D874D-D885-412D-8391-D5AD8421D665}" srcOrd="9" destOrd="0" presId="urn:microsoft.com/office/officeart/2005/8/layout/list1"/>
    <dgm:cxn modelId="{3CF31560-9CA9-442B-A172-4489E3AC5808}" type="presParOf" srcId="{20004CB9-ED54-4D9D-A6DE-3E3240DEDBCD}" destId="{BCD7E486-058A-4257-A3D7-E3F586677681}" srcOrd="10" destOrd="0" presId="urn:microsoft.com/office/officeart/2005/8/layout/list1"/>
    <dgm:cxn modelId="{BBA0874A-B9C5-4665-9426-6ED261E2070D}" type="presParOf" srcId="{20004CB9-ED54-4D9D-A6DE-3E3240DEDBCD}" destId="{405D330E-1CF8-48EA-80A4-CFDD6782A7A9}" srcOrd="11" destOrd="0" presId="urn:microsoft.com/office/officeart/2005/8/layout/list1"/>
    <dgm:cxn modelId="{91CE5BAD-1EA9-40BF-9561-2806D08A7201}" type="presParOf" srcId="{20004CB9-ED54-4D9D-A6DE-3E3240DEDBCD}" destId="{1044B0BA-6379-4623-B773-F7770242204F}" srcOrd="12" destOrd="0" presId="urn:microsoft.com/office/officeart/2005/8/layout/list1"/>
    <dgm:cxn modelId="{0F691AA7-72BD-406F-88C2-D8EA7180051E}" type="presParOf" srcId="{1044B0BA-6379-4623-B773-F7770242204F}" destId="{3032D0C1-3506-4D8B-9FDD-87817DA9A2DC}" srcOrd="0" destOrd="0" presId="urn:microsoft.com/office/officeart/2005/8/layout/list1"/>
    <dgm:cxn modelId="{3EAABB51-317F-432D-9A9C-3AE50FCF56C2}" type="presParOf" srcId="{1044B0BA-6379-4623-B773-F7770242204F}" destId="{56647736-F12A-4D26-86F2-C2188B09746B}" srcOrd="1" destOrd="0" presId="urn:microsoft.com/office/officeart/2005/8/layout/list1"/>
    <dgm:cxn modelId="{7DF0C84D-6A69-4398-8FFF-23C699800D84}" type="presParOf" srcId="{20004CB9-ED54-4D9D-A6DE-3E3240DEDBCD}" destId="{BC6B98EA-F89D-4C3E-80F7-C4E951302DE7}" srcOrd="13" destOrd="0" presId="urn:microsoft.com/office/officeart/2005/8/layout/list1"/>
    <dgm:cxn modelId="{48D338CE-8449-4A95-A339-E3CB83C6E78B}" type="presParOf" srcId="{20004CB9-ED54-4D9D-A6DE-3E3240DEDBCD}" destId="{F72E0342-B8EC-4B54-ABC7-39C288362F93}" srcOrd="14" destOrd="0" presId="urn:microsoft.com/office/officeart/2005/8/layout/list1"/>
    <dgm:cxn modelId="{184DECB2-A5CF-497C-AFA6-C0F3EEEA9BD6}" type="presParOf" srcId="{20004CB9-ED54-4D9D-A6DE-3E3240DEDBCD}" destId="{8DD607F5-4056-40CF-8E5E-9F24CADFB9B0}" srcOrd="15" destOrd="0" presId="urn:microsoft.com/office/officeart/2005/8/layout/list1"/>
    <dgm:cxn modelId="{5310C4C6-76A9-41C7-AC2E-BA2AF83E35AA}" type="presParOf" srcId="{20004CB9-ED54-4D9D-A6DE-3E3240DEDBCD}" destId="{C9751706-54EF-4A97-ADE3-B87ED2C109BD}" srcOrd="16" destOrd="0" presId="urn:microsoft.com/office/officeart/2005/8/layout/list1"/>
    <dgm:cxn modelId="{21B84038-2B66-48F0-80F8-1621D8430B9E}" type="presParOf" srcId="{C9751706-54EF-4A97-ADE3-B87ED2C109BD}" destId="{29CA21C2-325C-44CF-AB53-17322A4D1492}" srcOrd="0" destOrd="0" presId="urn:microsoft.com/office/officeart/2005/8/layout/list1"/>
    <dgm:cxn modelId="{A59FE001-EC63-42F3-80BF-F8F0C0E1B059}" type="presParOf" srcId="{C9751706-54EF-4A97-ADE3-B87ED2C109BD}" destId="{22AD32CB-2AE7-4A7E-9C2B-9F9F37C3E56C}" srcOrd="1" destOrd="0" presId="urn:microsoft.com/office/officeart/2005/8/layout/list1"/>
    <dgm:cxn modelId="{49995B8A-2B04-40EF-AC0F-862333355AFB}" type="presParOf" srcId="{20004CB9-ED54-4D9D-A6DE-3E3240DEDBCD}" destId="{28F2FB89-1CD5-4677-A867-C822B5D9A6FC}" srcOrd="17" destOrd="0" presId="urn:microsoft.com/office/officeart/2005/8/layout/list1"/>
    <dgm:cxn modelId="{437A3076-5C5E-4938-B7BD-C1928248266E}" type="presParOf" srcId="{20004CB9-ED54-4D9D-A6DE-3E3240DEDBCD}" destId="{C929E740-A4F7-4C42-A65F-88EE56A8F6D5}" srcOrd="18" destOrd="0" presId="urn:microsoft.com/office/officeart/2005/8/layout/list1"/>
    <dgm:cxn modelId="{0ABFF275-6830-410B-836F-C05B06A9B671}" type="presParOf" srcId="{20004CB9-ED54-4D9D-A6DE-3E3240DEDBCD}" destId="{FC6547E2-9029-4B00-ADAB-F0F809D50C6F}" srcOrd="19" destOrd="0" presId="urn:microsoft.com/office/officeart/2005/8/layout/list1"/>
    <dgm:cxn modelId="{70FD114F-A3CF-41A3-93C0-5FCFA00E88C9}" type="presParOf" srcId="{20004CB9-ED54-4D9D-A6DE-3E3240DEDBCD}" destId="{7B59929B-2C0F-488B-88B3-0E72172C5641}" srcOrd="20" destOrd="0" presId="urn:microsoft.com/office/officeart/2005/8/layout/list1"/>
    <dgm:cxn modelId="{4377135C-723A-42C7-8462-147C9844E713}" type="presParOf" srcId="{7B59929B-2C0F-488B-88B3-0E72172C5641}" destId="{D91556BA-D598-4357-87E1-D973258C38C0}" srcOrd="0" destOrd="0" presId="urn:microsoft.com/office/officeart/2005/8/layout/list1"/>
    <dgm:cxn modelId="{282C273B-BB30-4523-97B8-29B39BAA0439}" type="presParOf" srcId="{7B59929B-2C0F-488B-88B3-0E72172C5641}" destId="{4F9F4A92-62E2-430D-ACAA-589C00D84FB6}" srcOrd="1" destOrd="0" presId="urn:microsoft.com/office/officeart/2005/8/layout/list1"/>
    <dgm:cxn modelId="{F9ADD2B1-2572-43FA-847B-1069E3272CA6}" type="presParOf" srcId="{20004CB9-ED54-4D9D-A6DE-3E3240DEDBCD}" destId="{3E7D9492-54B6-48CB-A53B-787F206B62B2}" srcOrd="21" destOrd="0" presId="urn:microsoft.com/office/officeart/2005/8/layout/list1"/>
    <dgm:cxn modelId="{0446A09E-677B-4A3D-8B04-A9D04B2AEFB2}" type="presParOf" srcId="{20004CB9-ED54-4D9D-A6DE-3E3240DEDBCD}" destId="{4F95FC91-0E9A-4B9D-9A56-A9D0D45EF2AC}" srcOrd="22" destOrd="0" presId="urn:microsoft.com/office/officeart/2005/8/layout/list1"/>
    <dgm:cxn modelId="{328F501B-04BF-4D94-87BC-FF343B9DDB46}" type="presParOf" srcId="{20004CB9-ED54-4D9D-A6DE-3E3240DEDBCD}" destId="{4B9B3313-F9F2-4CF9-A735-7855B1BC387D}" srcOrd="23" destOrd="0" presId="urn:microsoft.com/office/officeart/2005/8/layout/list1"/>
    <dgm:cxn modelId="{10E98189-BC13-4704-85B0-ABB549C335F8}" type="presParOf" srcId="{20004CB9-ED54-4D9D-A6DE-3E3240DEDBCD}" destId="{E3EDDCA0-6541-4A3C-A9E1-76AC084852C2}" srcOrd="24" destOrd="0" presId="urn:microsoft.com/office/officeart/2005/8/layout/list1"/>
    <dgm:cxn modelId="{472F94A0-BDB1-4849-B3DB-313F10CFB392}" type="presParOf" srcId="{E3EDDCA0-6541-4A3C-A9E1-76AC084852C2}" destId="{DEA71D45-F543-4196-AF02-2EB7A6A374FF}" srcOrd="0" destOrd="0" presId="urn:microsoft.com/office/officeart/2005/8/layout/list1"/>
    <dgm:cxn modelId="{1A30E1F3-53B4-4551-9693-92314AA4DF20}" type="presParOf" srcId="{E3EDDCA0-6541-4A3C-A9E1-76AC084852C2}" destId="{75D18377-0B02-4B6E-842C-933BEC859134}" srcOrd="1" destOrd="0" presId="urn:microsoft.com/office/officeart/2005/8/layout/list1"/>
    <dgm:cxn modelId="{593609DF-61B6-45AD-9AC8-FBB837D5CC9E}" type="presParOf" srcId="{20004CB9-ED54-4D9D-A6DE-3E3240DEDBCD}" destId="{AF8DE4B0-6F81-4D94-8E97-26B75FB012F3}" srcOrd="25" destOrd="0" presId="urn:microsoft.com/office/officeart/2005/8/layout/list1"/>
    <dgm:cxn modelId="{04D7F368-3B62-4D70-ADD4-B06F6DC4C340}" type="presParOf" srcId="{20004CB9-ED54-4D9D-A6DE-3E3240DEDBCD}" destId="{F53F0CB9-E5DF-4B24-8A66-940BE1FC2C80}"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E8C0E-593B-4D89-BE1B-34E6ED922502}">
      <dsp:nvSpPr>
        <dsp:cNvPr id="0" name=""/>
        <dsp:cNvSpPr/>
      </dsp:nvSpPr>
      <dsp:spPr>
        <a:xfrm>
          <a:off x="0" y="287673"/>
          <a:ext cx="5428958" cy="327600"/>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1A97CD1-0F18-45B0-B56E-47972B4F3600}">
      <dsp:nvSpPr>
        <dsp:cNvPr id="0" name=""/>
        <dsp:cNvSpPr/>
      </dsp:nvSpPr>
      <dsp:spPr>
        <a:xfrm>
          <a:off x="291768" y="0"/>
          <a:ext cx="5071043" cy="596186"/>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41" tIns="0" rIns="143641" bIns="0" numCol="1" spcCol="1270" anchor="ctr" anchorCtr="0">
          <a:noAutofit/>
        </a:bodyPr>
        <a:lstStyle/>
        <a:p>
          <a:pPr marL="0" lvl="0" indent="0" algn="l" defTabSz="711200">
            <a:lnSpc>
              <a:spcPct val="90000"/>
            </a:lnSpc>
            <a:spcBef>
              <a:spcPct val="0"/>
            </a:spcBef>
            <a:spcAft>
              <a:spcPct val="35000"/>
            </a:spcAft>
            <a:buNone/>
          </a:pPr>
          <a:r>
            <a:rPr lang="es-CL" sz="1600" kern="1200" dirty="0">
              <a:solidFill>
                <a:sysClr val="window" lastClr="FFFFFF"/>
              </a:solidFill>
              <a:latin typeface="Calibri"/>
              <a:ea typeface="+mn-ea"/>
              <a:cs typeface="+mn-cs"/>
            </a:rPr>
            <a:t>Declaración Universal de DD.HH y Declaración Americana de DDHH</a:t>
          </a:r>
        </a:p>
      </dsp:txBody>
      <dsp:txXfrm>
        <a:off x="320871" y="29103"/>
        <a:ext cx="5012837" cy="537980"/>
      </dsp:txXfrm>
    </dsp:sp>
    <dsp:sp modelId="{596D90BD-7486-4D2E-B05B-3185D8FFB123}">
      <dsp:nvSpPr>
        <dsp:cNvPr id="0" name=""/>
        <dsp:cNvSpPr/>
      </dsp:nvSpPr>
      <dsp:spPr>
        <a:xfrm>
          <a:off x="0" y="1186022"/>
          <a:ext cx="5428958" cy="327600"/>
        </a:xfrm>
        <a:prstGeom prst="rect">
          <a:avLst/>
        </a:prstGeom>
        <a:solidFill>
          <a:sysClr val="window" lastClr="FFFFFF">
            <a:alpha val="90000"/>
            <a:hueOff val="0"/>
            <a:satOff val="0"/>
            <a:lumOff val="0"/>
            <a:alphaOff val="0"/>
          </a:sysClr>
        </a:solidFill>
        <a:ln w="25400" cap="flat" cmpd="sng" algn="ctr">
          <a:solidFill>
            <a:srgbClr val="9BBB59">
              <a:hueOff val="1875044"/>
              <a:satOff val="-2813"/>
              <a:lumOff val="-458"/>
              <a:alphaOff val="0"/>
            </a:srgbClr>
          </a:solidFill>
          <a:prstDash val="solid"/>
          <a:miter lim="800000"/>
        </a:ln>
        <a:effectLst/>
      </dsp:spPr>
      <dsp:style>
        <a:lnRef idx="2">
          <a:scrgbClr r="0" g="0" b="0"/>
        </a:lnRef>
        <a:fillRef idx="1">
          <a:scrgbClr r="0" g="0" b="0"/>
        </a:fillRef>
        <a:effectRef idx="0">
          <a:scrgbClr r="0" g="0" b="0"/>
        </a:effectRef>
        <a:fontRef idx="minor"/>
      </dsp:style>
    </dsp:sp>
    <dsp:sp modelId="{52F4ABA2-93BA-4832-8CD2-EDE3829CC1F0}">
      <dsp:nvSpPr>
        <dsp:cNvPr id="0" name=""/>
        <dsp:cNvSpPr/>
      </dsp:nvSpPr>
      <dsp:spPr>
        <a:xfrm>
          <a:off x="271447" y="847788"/>
          <a:ext cx="5067014" cy="530114"/>
        </a:xfrm>
        <a:prstGeom prst="roundRect">
          <a:avLst/>
        </a:prstGeom>
        <a:solidFill>
          <a:srgbClr val="9BBB59">
            <a:hueOff val="1875044"/>
            <a:satOff val="-2813"/>
            <a:lumOff val="-458"/>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41" tIns="0" rIns="143641" bIns="0" numCol="1" spcCol="1270" anchor="ctr" anchorCtr="0">
          <a:noAutofit/>
        </a:bodyPr>
        <a:lstStyle/>
        <a:p>
          <a:pPr marL="0" lvl="0" indent="0" algn="l" defTabSz="800100">
            <a:lnSpc>
              <a:spcPct val="90000"/>
            </a:lnSpc>
            <a:spcBef>
              <a:spcPct val="0"/>
            </a:spcBef>
            <a:spcAft>
              <a:spcPct val="35000"/>
            </a:spcAft>
            <a:buNone/>
          </a:pPr>
          <a:r>
            <a:rPr lang="es-CL" sz="1800" kern="1200" dirty="0">
              <a:solidFill>
                <a:sysClr val="window" lastClr="FFFFFF"/>
              </a:solidFill>
              <a:latin typeface="Calibri"/>
              <a:ea typeface="+mn-ea"/>
              <a:cs typeface="+mn-cs"/>
            </a:rPr>
            <a:t>Tratados, Pactos, Convenciones y protocolos facultativos</a:t>
          </a:r>
        </a:p>
      </dsp:txBody>
      <dsp:txXfrm>
        <a:off x="297325" y="873666"/>
        <a:ext cx="5015258" cy="478358"/>
      </dsp:txXfrm>
    </dsp:sp>
    <dsp:sp modelId="{BCD7E486-058A-4257-A3D7-E3F586677681}">
      <dsp:nvSpPr>
        <dsp:cNvPr id="0" name=""/>
        <dsp:cNvSpPr/>
      </dsp:nvSpPr>
      <dsp:spPr>
        <a:xfrm>
          <a:off x="0" y="1991237"/>
          <a:ext cx="5428958" cy="308802"/>
        </a:xfrm>
        <a:prstGeom prst="rect">
          <a:avLst/>
        </a:prstGeom>
        <a:solidFill>
          <a:sysClr val="window" lastClr="FFFFFF">
            <a:alpha val="90000"/>
            <a:hueOff val="0"/>
            <a:satOff val="0"/>
            <a:lumOff val="0"/>
            <a:alphaOff val="0"/>
          </a:sysClr>
        </a:solidFill>
        <a:ln w="25400" cap="flat" cmpd="sng" algn="ctr">
          <a:solidFill>
            <a:srgbClr val="9BBB59">
              <a:hueOff val="3750088"/>
              <a:satOff val="-5627"/>
              <a:lumOff val="-915"/>
              <a:alphaOff val="0"/>
            </a:srgbClr>
          </a:solidFill>
          <a:prstDash val="solid"/>
          <a:miter lim="800000"/>
        </a:ln>
        <a:effectLst/>
      </dsp:spPr>
      <dsp:style>
        <a:lnRef idx="2">
          <a:scrgbClr r="0" g="0" b="0"/>
        </a:lnRef>
        <a:fillRef idx="1">
          <a:scrgbClr r="0" g="0" b="0"/>
        </a:fillRef>
        <a:effectRef idx="0">
          <a:scrgbClr r="0" g="0" b="0"/>
        </a:effectRef>
        <a:fontRef idx="minor"/>
      </dsp:style>
    </dsp:sp>
    <dsp:sp modelId="{E9B0C339-3E3D-41A2-9CDC-31856B6F4C7D}">
      <dsp:nvSpPr>
        <dsp:cNvPr id="0" name=""/>
        <dsp:cNvSpPr/>
      </dsp:nvSpPr>
      <dsp:spPr>
        <a:xfrm>
          <a:off x="271447" y="1583822"/>
          <a:ext cx="4922262" cy="599294"/>
        </a:xfrm>
        <a:prstGeom prst="roundRect">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41" tIns="0" rIns="143641" bIns="0" numCol="1" spcCol="1270" anchor="ctr" anchorCtr="0">
          <a:noAutofit/>
        </a:bodyPr>
        <a:lstStyle/>
        <a:p>
          <a:pPr marL="0" lvl="0" indent="0" algn="l" defTabSz="800100">
            <a:lnSpc>
              <a:spcPct val="90000"/>
            </a:lnSpc>
            <a:spcBef>
              <a:spcPct val="0"/>
            </a:spcBef>
            <a:spcAft>
              <a:spcPct val="35000"/>
            </a:spcAft>
            <a:buNone/>
          </a:pPr>
          <a:r>
            <a:rPr lang="es-CL" sz="1800" kern="1200" dirty="0">
              <a:solidFill>
                <a:sysClr val="window" lastClr="FFFFFF"/>
              </a:solidFill>
              <a:latin typeface="Calibri"/>
              <a:ea typeface="+mn-ea"/>
              <a:cs typeface="+mn-cs"/>
            </a:rPr>
            <a:t>Observaciones  Generales y Opiniones consultivas</a:t>
          </a:r>
        </a:p>
      </dsp:txBody>
      <dsp:txXfrm>
        <a:off x="300702" y="1613077"/>
        <a:ext cx="4863752" cy="540784"/>
      </dsp:txXfrm>
    </dsp:sp>
    <dsp:sp modelId="{F72E0342-B8EC-4B54-ABC7-39C288362F93}">
      <dsp:nvSpPr>
        <dsp:cNvPr id="0" name=""/>
        <dsp:cNvSpPr/>
      </dsp:nvSpPr>
      <dsp:spPr>
        <a:xfrm>
          <a:off x="0" y="2634171"/>
          <a:ext cx="5428958" cy="327600"/>
        </a:xfrm>
        <a:prstGeom prst="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miter lim="800000"/>
        </a:ln>
        <a:effectLst/>
      </dsp:spPr>
      <dsp:style>
        <a:lnRef idx="2">
          <a:scrgbClr r="0" g="0" b="0"/>
        </a:lnRef>
        <a:fillRef idx="1">
          <a:scrgbClr r="0" g="0" b="0"/>
        </a:fillRef>
        <a:effectRef idx="0">
          <a:scrgbClr r="0" g="0" b="0"/>
        </a:effectRef>
        <a:fontRef idx="minor"/>
      </dsp:style>
    </dsp:sp>
    <dsp:sp modelId="{56647736-F12A-4D26-86F2-C2188B09746B}">
      <dsp:nvSpPr>
        <dsp:cNvPr id="0" name=""/>
        <dsp:cNvSpPr/>
      </dsp:nvSpPr>
      <dsp:spPr>
        <a:xfrm>
          <a:off x="271447" y="2370240"/>
          <a:ext cx="4958479" cy="455810"/>
        </a:xfrm>
        <a:prstGeom prst="roundRect">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41" tIns="0" rIns="143641" bIns="0" numCol="1" spcCol="1270" anchor="ctr" anchorCtr="0">
          <a:noAutofit/>
        </a:bodyPr>
        <a:lstStyle/>
        <a:p>
          <a:pPr marL="0" lvl="0" indent="0" algn="l" defTabSz="800100">
            <a:lnSpc>
              <a:spcPct val="90000"/>
            </a:lnSpc>
            <a:spcBef>
              <a:spcPct val="0"/>
            </a:spcBef>
            <a:spcAft>
              <a:spcPct val="35000"/>
            </a:spcAft>
            <a:buNone/>
          </a:pPr>
          <a:r>
            <a:rPr lang="es-CL" sz="1800" kern="1200" dirty="0">
              <a:solidFill>
                <a:sysClr val="window" lastClr="FFFFFF"/>
              </a:solidFill>
              <a:latin typeface="Calibri"/>
              <a:ea typeface="+mn-ea"/>
              <a:cs typeface="+mn-cs"/>
            </a:rPr>
            <a:t>Sentencias internacionales</a:t>
          </a:r>
        </a:p>
      </dsp:txBody>
      <dsp:txXfrm>
        <a:off x="293698" y="2392491"/>
        <a:ext cx="4913977" cy="411308"/>
      </dsp:txXfrm>
    </dsp:sp>
    <dsp:sp modelId="{C929E740-A4F7-4C42-A65F-88EE56A8F6D5}">
      <dsp:nvSpPr>
        <dsp:cNvPr id="0" name=""/>
        <dsp:cNvSpPr/>
      </dsp:nvSpPr>
      <dsp:spPr>
        <a:xfrm>
          <a:off x="0" y="3289892"/>
          <a:ext cx="5428958" cy="327600"/>
        </a:xfrm>
        <a:prstGeom prst="rect">
          <a:avLst/>
        </a:prstGeom>
        <a:solidFill>
          <a:sysClr val="window" lastClr="FFFFFF">
            <a:alpha val="90000"/>
            <a:hueOff val="0"/>
            <a:satOff val="0"/>
            <a:lumOff val="0"/>
            <a:alphaOff val="0"/>
          </a:sysClr>
        </a:solidFill>
        <a:ln w="25400" cap="flat" cmpd="sng" algn="ctr">
          <a:solidFill>
            <a:srgbClr val="9BBB59">
              <a:hueOff val="7500176"/>
              <a:satOff val="-11253"/>
              <a:lumOff val="-1830"/>
              <a:alphaOff val="0"/>
            </a:srgbClr>
          </a:solidFill>
          <a:prstDash val="solid"/>
          <a:miter lim="800000"/>
        </a:ln>
        <a:effectLst/>
      </dsp:spPr>
      <dsp:style>
        <a:lnRef idx="2">
          <a:scrgbClr r="0" g="0" b="0"/>
        </a:lnRef>
        <a:fillRef idx="1">
          <a:scrgbClr r="0" g="0" b="0"/>
        </a:fillRef>
        <a:effectRef idx="0">
          <a:scrgbClr r="0" g="0" b="0"/>
        </a:effectRef>
        <a:fontRef idx="minor"/>
      </dsp:style>
    </dsp:sp>
    <dsp:sp modelId="{22AD32CB-2AE7-4A7E-9C2B-9F9F37C3E56C}">
      <dsp:nvSpPr>
        <dsp:cNvPr id="0" name=""/>
        <dsp:cNvSpPr/>
      </dsp:nvSpPr>
      <dsp:spPr>
        <a:xfrm>
          <a:off x="271447" y="3031971"/>
          <a:ext cx="4958479" cy="449801"/>
        </a:xfrm>
        <a:prstGeom prst="roundRect">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41" tIns="0" rIns="143641" bIns="0" numCol="1" spcCol="1270" anchor="ctr" anchorCtr="0">
          <a:noAutofit/>
        </a:bodyPr>
        <a:lstStyle/>
        <a:p>
          <a:pPr marL="0" lvl="0" indent="0" algn="l" defTabSz="800100">
            <a:lnSpc>
              <a:spcPct val="90000"/>
            </a:lnSpc>
            <a:spcBef>
              <a:spcPct val="0"/>
            </a:spcBef>
            <a:spcAft>
              <a:spcPct val="35000"/>
            </a:spcAft>
            <a:buNone/>
          </a:pPr>
          <a:r>
            <a:rPr lang="es-CL" sz="1800" kern="1200" dirty="0">
              <a:solidFill>
                <a:sysClr val="window" lastClr="FFFFFF"/>
              </a:solidFill>
              <a:latin typeface="Calibri"/>
              <a:ea typeface="+mn-ea"/>
              <a:cs typeface="+mn-cs"/>
            </a:rPr>
            <a:t>Recomendaciones</a:t>
          </a:r>
        </a:p>
      </dsp:txBody>
      <dsp:txXfrm>
        <a:off x="293404" y="3053928"/>
        <a:ext cx="4914565" cy="405887"/>
      </dsp:txXfrm>
    </dsp:sp>
    <dsp:sp modelId="{4F95FC91-0E9A-4B9D-9A56-A9D0D45EF2AC}">
      <dsp:nvSpPr>
        <dsp:cNvPr id="0" name=""/>
        <dsp:cNvSpPr/>
      </dsp:nvSpPr>
      <dsp:spPr>
        <a:xfrm>
          <a:off x="0" y="3942608"/>
          <a:ext cx="5428958" cy="327600"/>
        </a:xfrm>
        <a:prstGeom prst="rect">
          <a:avLst/>
        </a:prstGeom>
        <a:solidFill>
          <a:sysClr val="window" lastClr="FFFFFF">
            <a:alpha val="90000"/>
            <a:hueOff val="0"/>
            <a:satOff val="0"/>
            <a:lumOff val="0"/>
            <a:alphaOff val="0"/>
          </a:sysClr>
        </a:solidFill>
        <a:ln w="25400" cap="flat" cmpd="sng" algn="ctr">
          <a:solidFill>
            <a:srgbClr val="9BBB59">
              <a:hueOff val="9375220"/>
              <a:satOff val="-14067"/>
              <a:lumOff val="-2288"/>
              <a:alphaOff val="0"/>
            </a:srgbClr>
          </a:solidFill>
          <a:prstDash val="solid"/>
          <a:miter lim="800000"/>
        </a:ln>
        <a:effectLst/>
      </dsp:spPr>
      <dsp:style>
        <a:lnRef idx="2">
          <a:scrgbClr r="0" g="0" b="0"/>
        </a:lnRef>
        <a:fillRef idx="1">
          <a:scrgbClr r="0" g="0" b="0"/>
        </a:fillRef>
        <a:effectRef idx="0">
          <a:scrgbClr r="0" g="0" b="0"/>
        </a:effectRef>
        <a:fontRef idx="minor"/>
      </dsp:style>
    </dsp:sp>
    <dsp:sp modelId="{4F9F4A92-62E2-430D-ACAA-589C00D84FB6}">
      <dsp:nvSpPr>
        <dsp:cNvPr id="0" name=""/>
        <dsp:cNvSpPr/>
      </dsp:nvSpPr>
      <dsp:spPr>
        <a:xfrm>
          <a:off x="271447" y="3687692"/>
          <a:ext cx="4957909" cy="446796"/>
        </a:xfrm>
        <a:prstGeom prst="roundRect">
          <a:avLst/>
        </a:prstGeom>
        <a:solidFill>
          <a:srgbClr val="9BBB59">
            <a:hueOff val="9375220"/>
            <a:satOff val="-14067"/>
            <a:lumOff val="-2288"/>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41" tIns="0" rIns="143641" bIns="0" numCol="1" spcCol="1270" anchor="ctr" anchorCtr="0">
          <a:noAutofit/>
        </a:bodyPr>
        <a:lstStyle/>
        <a:p>
          <a:pPr marL="0" lvl="0" indent="0" algn="l" defTabSz="577850">
            <a:lnSpc>
              <a:spcPct val="90000"/>
            </a:lnSpc>
            <a:spcBef>
              <a:spcPct val="0"/>
            </a:spcBef>
            <a:spcAft>
              <a:spcPct val="35000"/>
            </a:spcAft>
            <a:buNone/>
          </a:pPr>
          <a:r>
            <a:rPr lang="es-CL" sz="1300" kern="1200" dirty="0">
              <a:solidFill>
                <a:sysClr val="window" lastClr="FFFFFF"/>
              </a:solidFill>
              <a:latin typeface="Calibri"/>
              <a:ea typeface="+mn-ea"/>
              <a:cs typeface="+mn-cs"/>
            </a:rPr>
            <a:t>Informes de relatorías y grupos de trabajo</a:t>
          </a:r>
        </a:p>
      </dsp:txBody>
      <dsp:txXfrm>
        <a:off x="293258" y="3709503"/>
        <a:ext cx="4914287" cy="403174"/>
      </dsp:txXfrm>
    </dsp:sp>
    <dsp:sp modelId="{F53F0CB9-E5DF-4B24-8A66-940BE1FC2C80}">
      <dsp:nvSpPr>
        <dsp:cNvPr id="0" name=""/>
        <dsp:cNvSpPr/>
      </dsp:nvSpPr>
      <dsp:spPr>
        <a:xfrm>
          <a:off x="0" y="4655917"/>
          <a:ext cx="5428958" cy="327600"/>
        </a:xfrm>
        <a:prstGeom prst="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miter lim="800000"/>
        </a:ln>
        <a:effectLst/>
      </dsp:spPr>
      <dsp:style>
        <a:lnRef idx="2">
          <a:scrgbClr r="0" g="0" b="0"/>
        </a:lnRef>
        <a:fillRef idx="1">
          <a:scrgbClr r="0" g="0" b="0"/>
        </a:fillRef>
        <a:effectRef idx="0">
          <a:scrgbClr r="0" g="0" b="0"/>
        </a:effectRef>
        <a:fontRef idx="minor"/>
      </dsp:style>
    </dsp:sp>
    <dsp:sp modelId="{75D18377-0B02-4B6E-842C-933BEC859134}">
      <dsp:nvSpPr>
        <dsp:cNvPr id="0" name=""/>
        <dsp:cNvSpPr/>
      </dsp:nvSpPr>
      <dsp:spPr>
        <a:xfrm>
          <a:off x="271447" y="4340408"/>
          <a:ext cx="4958479" cy="507388"/>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41" tIns="0" rIns="143641" bIns="0" numCol="1" spcCol="1270" anchor="ctr" anchorCtr="0">
          <a:noAutofit/>
        </a:bodyPr>
        <a:lstStyle/>
        <a:p>
          <a:pPr marL="0" lvl="0" indent="0" algn="l" defTabSz="800100">
            <a:lnSpc>
              <a:spcPct val="90000"/>
            </a:lnSpc>
            <a:spcBef>
              <a:spcPct val="0"/>
            </a:spcBef>
            <a:spcAft>
              <a:spcPct val="35000"/>
            </a:spcAft>
            <a:buNone/>
          </a:pPr>
          <a:r>
            <a:rPr lang="es-CL" sz="1800" kern="1200" dirty="0">
              <a:solidFill>
                <a:sysClr val="window" lastClr="FFFFFF"/>
              </a:solidFill>
              <a:latin typeface="Calibri"/>
              <a:ea typeface="+mn-ea"/>
              <a:cs typeface="+mn-cs"/>
            </a:rPr>
            <a:t>Otros/as  ( principios, directrices, códigos de ética, reglas, </a:t>
          </a:r>
          <a:r>
            <a:rPr lang="es-CL" sz="1800" kern="1200" dirty="0" err="1">
              <a:solidFill>
                <a:sysClr val="window" lastClr="FFFFFF"/>
              </a:solidFill>
              <a:latin typeface="Calibri"/>
              <a:ea typeface="+mn-ea"/>
              <a:cs typeface="+mn-cs"/>
            </a:rPr>
            <a:t>etc</a:t>
          </a:r>
          <a:r>
            <a:rPr lang="es-CL" sz="1800" kern="1200" dirty="0">
              <a:solidFill>
                <a:sysClr val="window" lastClr="FFFFFF"/>
              </a:solidFill>
              <a:latin typeface="Calibri"/>
              <a:ea typeface="+mn-ea"/>
              <a:cs typeface="+mn-cs"/>
            </a:rPr>
            <a:t>) </a:t>
          </a:r>
        </a:p>
      </dsp:txBody>
      <dsp:txXfrm>
        <a:off x="296216" y="4365177"/>
        <a:ext cx="4908941" cy="4578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A9DE7-083E-784E-88F7-5AABAFD719DD}" type="datetimeFigureOut">
              <a:rPr lang="es-ES_tradnl" smtClean="0"/>
              <a:t>21/10/2020</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F284B-CCC1-3C4E-B435-92E62080404B}" type="slidenum">
              <a:rPr lang="es-ES_tradnl" smtClean="0"/>
              <a:t>‹Nº›</a:t>
            </a:fld>
            <a:endParaRPr lang="es-ES_tradnl"/>
          </a:p>
        </p:txBody>
      </p:sp>
    </p:spTree>
    <p:extLst>
      <p:ext uri="{BB962C8B-B14F-4D97-AF65-F5344CB8AC3E}">
        <p14:creationId xmlns:p14="http://schemas.microsoft.com/office/powerpoint/2010/main" val="196879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29F284B-CCC1-3C4E-B435-92E62080404B}" type="slidenum">
              <a:rPr lang="es-ES_tradnl" smtClean="0"/>
              <a:t>7</a:t>
            </a:fld>
            <a:endParaRPr lang="es-ES_tradnl"/>
          </a:p>
        </p:txBody>
      </p:sp>
    </p:spTree>
    <p:extLst>
      <p:ext uri="{BB962C8B-B14F-4D97-AF65-F5344CB8AC3E}">
        <p14:creationId xmlns:p14="http://schemas.microsoft.com/office/powerpoint/2010/main" val="314164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9C09E0A7-F14B-4766-949C-CF01634D0751}" type="datetimeFigureOut">
              <a:rPr lang="es-CL" smtClean="0"/>
              <a:t>21-10-2020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326F0DE-15AF-4405-9EC3-C505D78D005A}" type="slidenum">
              <a:rPr lang="es-CL" smtClean="0"/>
              <a:t>‹Nº›</a:t>
            </a:fld>
            <a:endParaRPr lang="es-CL"/>
          </a:p>
        </p:txBody>
      </p:sp>
    </p:spTree>
    <p:extLst>
      <p:ext uri="{BB962C8B-B14F-4D97-AF65-F5344CB8AC3E}">
        <p14:creationId xmlns:p14="http://schemas.microsoft.com/office/powerpoint/2010/main" val="368652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9C09E0A7-F14B-4766-949C-CF01634D0751}" type="datetimeFigureOut">
              <a:rPr lang="es-CL" smtClean="0"/>
              <a:t>21-10-2020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326F0DE-15AF-4405-9EC3-C505D78D005A}" type="slidenum">
              <a:rPr lang="es-CL" smtClean="0"/>
              <a:t>‹Nº›</a:t>
            </a:fld>
            <a:endParaRPr lang="es-CL"/>
          </a:p>
        </p:txBody>
      </p:sp>
    </p:spTree>
    <p:extLst>
      <p:ext uri="{BB962C8B-B14F-4D97-AF65-F5344CB8AC3E}">
        <p14:creationId xmlns:p14="http://schemas.microsoft.com/office/powerpoint/2010/main" val="159373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9C09E0A7-F14B-4766-949C-CF01634D0751}" type="datetimeFigureOut">
              <a:rPr lang="es-CL" smtClean="0"/>
              <a:t>21-10-2020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326F0DE-15AF-4405-9EC3-C505D78D005A}" type="slidenum">
              <a:rPr lang="es-CL" smtClean="0"/>
              <a:t>‹Nº›</a:t>
            </a:fld>
            <a:endParaRPr lang="es-CL"/>
          </a:p>
        </p:txBody>
      </p:sp>
    </p:spTree>
    <p:extLst>
      <p:ext uri="{BB962C8B-B14F-4D97-AF65-F5344CB8AC3E}">
        <p14:creationId xmlns:p14="http://schemas.microsoft.com/office/powerpoint/2010/main" val="89320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1" y="2130426"/>
            <a:ext cx="103632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1"/>
            <a:ext cx="8534401" cy="1752600"/>
          </a:xfrm>
        </p:spPr>
        <p:txBody>
          <a:bodyPr/>
          <a:lstStyle>
            <a:lvl1pPr marL="0" indent="0" algn="ctr">
              <a:buNone/>
              <a:defRPr>
                <a:solidFill>
                  <a:schemeClr val="tx1">
                    <a:tint val="75000"/>
                  </a:schemeClr>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09"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9430B275-5FCD-4708-899E-14F5D5CA0570}" type="datetimeFigureOut">
              <a:rPr lang="es-CL" smtClean="0"/>
              <a:pPr/>
              <a:t>21-10-2020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CE7D46D-0983-4240-8657-37A30FF57A80}" type="slidenum">
              <a:rPr lang="es-CL" smtClean="0"/>
              <a:pPr/>
              <a:t>‹Nº›</a:t>
            </a:fld>
            <a:endParaRPr lang="es-CL"/>
          </a:p>
        </p:txBody>
      </p:sp>
    </p:spTree>
    <p:extLst>
      <p:ext uri="{BB962C8B-B14F-4D97-AF65-F5344CB8AC3E}">
        <p14:creationId xmlns:p14="http://schemas.microsoft.com/office/powerpoint/2010/main" val="3432532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430B275-5FCD-4708-899E-14F5D5CA0570}" type="datetimeFigureOut">
              <a:rPr lang="es-CL" smtClean="0"/>
              <a:pPr/>
              <a:t>21-10-2020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CE7D46D-0983-4240-8657-37A30FF57A80}" type="slidenum">
              <a:rPr lang="es-CL" smtClean="0"/>
              <a:pPr/>
              <a:t>‹Nº›</a:t>
            </a:fld>
            <a:endParaRPr lang="es-CL"/>
          </a:p>
        </p:txBody>
      </p:sp>
    </p:spTree>
    <p:extLst>
      <p:ext uri="{BB962C8B-B14F-4D97-AF65-F5344CB8AC3E}">
        <p14:creationId xmlns:p14="http://schemas.microsoft.com/office/powerpoint/2010/main" val="114026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1"/>
            <a:ext cx="103632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3085" y="2906714"/>
            <a:ext cx="10363200" cy="1500187"/>
          </a:xfrm>
        </p:spPr>
        <p:txBody>
          <a:bodyPr anchor="b"/>
          <a:lstStyle>
            <a:lvl1pPr marL="0" indent="0">
              <a:buNone/>
              <a:defRPr sz="2000">
                <a:solidFill>
                  <a:schemeClr val="tx1">
                    <a:tint val="75000"/>
                  </a:schemeClr>
                </a:solidFill>
              </a:defRPr>
            </a:lvl1pPr>
            <a:lvl2pPr marL="457203" indent="0">
              <a:buNone/>
              <a:defRPr sz="1800">
                <a:solidFill>
                  <a:schemeClr val="tx1">
                    <a:tint val="75000"/>
                  </a:schemeClr>
                </a:solidFill>
              </a:defRPr>
            </a:lvl2pPr>
            <a:lvl3pPr marL="914406" indent="0">
              <a:buNone/>
              <a:defRPr sz="1600">
                <a:solidFill>
                  <a:schemeClr val="tx1">
                    <a:tint val="75000"/>
                  </a:schemeClr>
                </a:solidFill>
              </a:defRPr>
            </a:lvl3pPr>
            <a:lvl4pPr marL="1371609" indent="0">
              <a:buNone/>
              <a:defRPr sz="1400">
                <a:solidFill>
                  <a:schemeClr val="tx1">
                    <a:tint val="75000"/>
                  </a:schemeClr>
                </a:solidFill>
              </a:defRPr>
            </a:lvl4pPr>
            <a:lvl5pPr marL="1828812" indent="0">
              <a:buNone/>
              <a:defRPr sz="1400">
                <a:solidFill>
                  <a:schemeClr val="tx1">
                    <a:tint val="75000"/>
                  </a:schemeClr>
                </a:solidFill>
              </a:defRPr>
            </a:lvl5pPr>
            <a:lvl6pPr marL="2286015" indent="0">
              <a:buNone/>
              <a:defRPr sz="1400">
                <a:solidFill>
                  <a:schemeClr val="tx1">
                    <a:tint val="75000"/>
                  </a:schemeClr>
                </a:solidFill>
              </a:defRPr>
            </a:lvl6pPr>
            <a:lvl7pPr marL="2743218" indent="0">
              <a:buNone/>
              <a:defRPr sz="1400">
                <a:solidFill>
                  <a:schemeClr val="tx1">
                    <a:tint val="75000"/>
                  </a:schemeClr>
                </a:solidFill>
              </a:defRPr>
            </a:lvl7pPr>
            <a:lvl8pPr marL="3200421" indent="0">
              <a:buNone/>
              <a:defRPr sz="1400">
                <a:solidFill>
                  <a:schemeClr val="tx1">
                    <a:tint val="75000"/>
                  </a:schemeClr>
                </a:solidFill>
              </a:defRPr>
            </a:lvl8pPr>
            <a:lvl9pPr marL="3657624"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430B275-5FCD-4708-899E-14F5D5CA0570}" type="datetimeFigureOut">
              <a:rPr lang="es-CL" smtClean="0"/>
              <a:pPr/>
              <a:t>21-10-2020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CE7D46D-0983-4240-8657-37A30FF57A80}" type="slidenum">
              <a:rPr lang="es-CL" smtClean="0"/>
              <a:pPr/>
              <a:t>‹Nº›</a:t>
            </a:fld>
            <a:endParaRPr lang="es-CL"/>
          </a:p>
        </p:txBody>
      </p:sp>
    </p:spTree>
    <p:extLst>
      <p:ext uri="{BB962C8B-B14F-4D97-AF65-F5344CB8AC3E}">
        <p14:creationId xmlns:p14="http://schemas.microsoft.com/office/powerpoint/2010/main" val="2461975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430B275-5FCD-4708-899E-14F5D5CA0570}" type="datetimeFigureOut">
              <a:rPr lang="es-CL" smtClean="0"/>
              <a:pPr/>
              <a:t>21-10-2020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CE7D46D-0983-4240-8657-37A30FF57A80}" type="slidenum">
              <a:rPr lang="es-CL" smtClean="0"/>
              <a:pPr/>
              <a:t>‹Nº›</a:t>
            </a:fld>
            <a:endParaRPr lang="es-CL"/>
          </a:p>
        </p:txBody>
      </p:sp>
    </p:spTree>
    <p:extLst>
      <p:ext uri="{BB962C8B-B14F-4D97-AF65-F5344CB8AC3E}">
        <p14:creationId xmlns:p14="http://schemas.microsoft.com/office/powerpoint/2010/main" val="2652759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535114"/>
            <a:ext cx="5386918" cy="63976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3367" y="1535114"/>
            <a:ext cx="5389033" cy="63976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9430B275-5FCD-4708-899E-14F5D5CA0570}" type="datetimeFigureOut">
              <a:rPr lang="es-CL" smtClean="0"/>
              <a:pPr/>
              <a:t>21-10-2020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5CE7D46D-0983-4240-8657-37A30FF57A80}" type="slidenum">
              <a:rPr lang="es-CL" smtClean="0"/>
              <a:pPr/>
              <a:t>‹Nº›</a:t>
            </a:fld>
            <a:endParaRPr lang="es-CL"/>
          </a:p>
        </p:txBody>
      </p:sp>
    </p:spTree>
    <p:extLst>
      <p:ext uri="{BB962C8B-B14F-4D97-AF65-F5344CB8AC3E}">
        <p14:creationId xmlns:p14="http://schemas.microsoft.com/office/powerpoint/2010/main" val="3221750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9430B275-5FCD-4708-899E-14F5D5CA0570}" type="datetimeFigureOut">
              <a:rPr lang="es-CL" smtClean="0"/>
              <a:pPr/>
              <a:t>21-10-2020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5CE7D46D-0983-4240-8657-37A30FF57A80}" type="slidenum">
              <a:rPr lang="es-CL" smtClean="0"/>
              <a:pPr/>
              <a:t>‹Nº›</a:t>
            </a:fld>
            <a:endParaRPr lang="es-CL"/>
          </a:p>
        </p:txBody>
      </p:sp>
    </p:spTree>
    <p:extLst>
      <p:ext uri="{BB962C8B-B14F-4D97-AF65-F5344CB8AC3E}">
        <p14:creationId xmlns:p14="http://schemas.microsoft.com/office/powerpoint/2010/main" val="938091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30B275-5FCD-4708-899E-14F5D5CA0570}" type="datetimeFigureOut">
              <a:rPr lang="es-CL" smtClean="0"/>
              <a:pPr/>
              <a:t>21-10-2020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5CE7D46D-0983-4240-8657-37A30FF57A80}" type="slidenum">
              <a:rPr lang="es-CL" smtClean="0"/>
              <a:pPr/>
              <a:t>‹Nº›</a:t>
            </a:fld>
            <a:endParaRPr lang="es-CL"/>
          </a:p>
        </p:txBody>
      </p:sp>
    </p:spTree>
    <p:extLst>
      <p:ext uri="{BB962C8B-B14F-4D97-AF65-F5344CB8AC3E}">
        <p14:creationId xmlns:p14="http://schemas.microsoft.com/office/powerpoint/2010/main" val="2187411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735"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30B275-5FCD-4708-899E-14F5D5CA0570}" type="datetimeFigureOut">
              <a:rPr lang="es-CL" smtClean="0"/>
              <a:pPr/>
              <a:t>21-10-2020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CE7D46D-0983-4240-8657-37A30FF57A80}" type="slidenum">
              <a:rPr lang="es-CL" smtClean="0"/>
              <a:pPr/>
              <a:t>‹Nº›</a:t>
            </a:fld>
            <a:endParaRPr lang="es-CL"/>
          </a:p>
        </p:txBody>
      </p:sp>
    </p:spTree>
    <p:extLst>
      <p:ext uri="{BB962C8B-B14F-4D97-AF65-F5344CB8AC3E}">
        <p14:creationId xmlns:p14="http://schemas.microsoft.com/office/powerpoint/2010/main" val="203842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9C09E0A7-F14B-4766-949C-CF01634D0751}" type="datetimeFigureOut">
              <a:rPr lang="es-CL" smtClean="0"/>
              <a:t>21-10-2020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326F0DE-15AF-4405-9EC3-C505D78D005A}" type="slidenum">
              <a:rPr lang="es-CL" smtClean="0"/>
              <a:t>‹Nº›</a:t>
            </a:fld>
            <a:endParaRPr lang="es-CL"/>
          </a:p>
        </p:txBody>
      </p:sp>
    </p:spTree>
    <p:extLst>
      <p:ext uri="{BB962C8B-B14F-4D97-AF65-F5344CB8AC3E}">
        <p14:creationId xmlns:p14="http://schemas.microsoft.com/office/powerpoint/2010/main" val="5467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8" y="4800600"/>
            <a:ext cx="73152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718" y="612775"/>
            <a:ext cx="7315200" cy="4114800"/>
          </a:xfrm>
        </p:spPr>
        <p:txBody>
          <a:bodyPr/>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endParaRPr lang="es-CL"/>
          </a:p>
        </p:txBody>
      </p:sp>
      <p:sp>
        <p:nvSpPr>
          <p:cNvPr id="4" name="3 Marcador de texto"/>
          <p:cNvSpPr>
            <a:spLocks noGrp="1"/>
          </p:cNvSpPr>
          <p:nvPr>
            <p:ph type="body" sz="half" idx="2"/>
          </p:nvPr>
        </p:nvSpPr>
        <p:spPr>
          <a:xfrm>
            <a:off x="2389718" y="5367338"/>
            <a:ext cx="7315200" cy="804862"/>
          </a:xfrm>
        </p:spPr>
        <p:txBody>
          <a:bodyPr/>
          <a:lstStyle>
            <a:lvl1pPr marL="0" indent="0">
              <a:buNone/>
              <a:defRPr sz="1400"/>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30B275-5FCD-4708-899E-14F5D5CA0570}" type="datetimeFigureOut">
              <a:rPr lang="es-CL" smtClean="0"/>
              <a:pPr/>
              <a:t>21-10-2020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CE7D46D-0983-4240-8657-37A30FF57A80}" type="slidenum">
              <a:rPr lang="es-CL" smtClean="0"/>
              <a:pPr/>
              <a:t>‹Nº›</a:t>
            </a:fld>
            <a:endParaRPr lang="es-CL"/>
          </a:p>
        </p:txBody>
      </p:sp>
    </p:spTree>
    <p:extLst>
      <p:ext uri="{BB962C8B-B14F-4D97-AF65-F5344CB8AC3E}">
        <p14:creationId xmlns:p14="http://schemas.microsoft.com/office/powerpoint/2010/main" val="441767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430B275-5FCD-4708-899E-14F5D5CA0570}" type="datetimeFigureOut">
              <a:rPr lang="es-CL" smtClean="0"/>
              <a:pPr/>
              <a:t>21-10-2020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CE7D46D-0983-4240-8657-37A30FF57A80}" type="slidenum">
              <a:rPr lang="es-CL" smtClean="0"/>
              <a:pPr/>
              <a:t>‹Nº›</a:t>
            </a:fld>
            <a:endParaRPr lang="es-CL"/>
          </a:p>
        </p:txBody>
      </p:sp>
    </p:spTree>
    <p:extLst>
      <p:ext uri="{BB962C8B-B14F-4D97-AF65-F5344CB8AC3E}">
        <p14:creationId xmlns:p14="http://schemas.microsoft.com/office/powerpoint/2010/main" val="2872279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1" y="274639"/>
            <a:ext cx="27432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601" y="274639"/>
            <a:ext cx="8026399"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430B275-5FCD-4708-899E-14F5D5CA0570}" type="datetimeFigureOut">
              <a:rPr lang="es-CL" smtClean="0"/>
              <a:pPr/>
              <a:t>21-10-2020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CE7D46D-0983-4240-8657-37A30FF57A80}" type="slidenum">
              <a:rPr lang="es-CL" smtClean="0"/>
              <a:pPr/>
              <a:t>‹Nº›</a:t>
            </a:fld>
            <a:endParaRPr lang="es-CL"/>
          </a:p>
        </p:txBody>
      </p:sp>
    </p:spTree>
    <p:extLst>
      <p:ext uri="{BB962C8B-B14F-4D97-AF65-F5344CB8AC3E}">
        <p14:creationId xmlns:p14="http://schemas.microsoft.com/office/powerpoint/2010/main" val="31462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C09E0A7-F14B-4766-949C-CF01634D0751}" type="datetimeFigureOut">
              <a:rPr lang="es-CL" smtClean="0"/>
              <a:t>21-10-2020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326F0DE-15AF-4405-9EC3-C505D78D005A}" type="slidenum">
              <a:rPr lang="es-CL" smtClean="0"/>
              <a:t>‹Nº›</a:t>
            </a:fld>
            <a:endParaRPr lang="es-CL"/>
          </a:p>
        </p:txBody>
      </p:sp>
    </p:spTree>
    <p:extLst>
      <p:ext uri="{BB962C8B-B14F-4D97-AF65-F5344CB8AC3E}">
        <p14:creationId xmlns:p14="http://schemas.microsoft.com/office/powerpoint/2010/main" val="6737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9C09E0A7-F14B-4766-949C-CF01634D0751}" type="datetimeFigureOut">
              <a:rPr lang="es-CL" smtClean="0"/>
              <a:t>21-10-2020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9326F0DE-15AF-4405-9EC3-C505D78D005A}" type="slidenum">
              <a:rPr lang="es-CL" smtClean="0"/>
              <a:t>‹Nº›</a:t>
            </a:fld>
            <a:endParaRPr lang="es-CL"/>
          </a:p>
        </p:txBody>
      </p:sp>
    </p:spTree>
    <p:extLst>
      <p:ext uri="{BB962C8B-B14F-4D97-AF65-F5344CB8AC3E}">
        <p14:creationId xmlns:p14="http://schemas.microsoft.com/office/powerpoint/2010/main" val="285102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9C09E0A7-F14B-4766-949C-CF01634D0751}" type="datetimeFigureOut">
              <a:rPr lang="es-CL" smtClean="0"/>
              <a:t>21-10-2020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9326F0DE-15AF-4405-9EC3-C505D78D005A}" type="slidenum">
              <a:rPr lang="es-CL" smtClean="0"/>
              <a:t>‹Nº›</a:t>
            </a:fld>
            <a:endParaRPr lang="es-CL"/>
          </a:p>
        </p:txBody>
      </p:sp>
    </p:spTree>
    <p:extLst>
      <p:ext uri="{BB962C8B-B14F-4D97-AF65-F5344CB8AC3E}">
        <p14:creationId xmlns:p14="http://schemas.microsoft.com/office/powerpoint/2010/main" val="332419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9C09E0A7-F14B-4766-949C-CF01634D0751}" type="datetimeFigureOut">
              <a:rPr lang="es-CL" smtClean="0"/>
              <a:t>21-10-2020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9326F0DE-15AF-4405-9EC3-C505D78D005A}" type="slidenum">
              <a:rPr lang="es-CL" smtClean="0"/>
              <a:t>‹Nº›</a:t>
            </a:fld>
            <a:endParaRPr lang="es-CL"/>
          </a:p>
        </p:txBody>
      </p:sp>
    </p:spTree>
    <p:extLst>
      <p:ext uri="{BB962C8B-B14F-4D97-AF65-F5344CB8AC3E}">
        <p14:creationId xmlns:p14="http://schemas.microsoft.com/office/powerpoint/2010/main" val="221303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C09E0A7-F14B-4766-949C-CF01634D0751}" type="datetimeFigureOut">
              <a:rPr lang="es-CL" smtClean="0"/>
              <a:t>21-10-2020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9326F0DE-15AF-4405-9EC3-C505D78D005A}" type="slidenum">
              <a:rPr lang="es-CL" smtClean="0"/>
              <a:t>‹Nº›</a:t>
            </a:fld>
            <a:endParaRPr lang="es-CL"/>
          </a:p>
        </p:txBody>
      </p:sp>
    </p:spTree>
    <p:extLst>
      <p:ext uri="{BB962C8B-B14F-4D97-AF65-F5344CB8AC3E}">
        <p14:creationId xmlns:p14="http://schemas.microsoft.com/office/powerpoint/2010/main" val="248249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C09E0A7-F14B-4766-949C-CF01634D0751}" type="datetimeFigureOut">
              <a:rPr lang="es-CL" smtClean="0"/>
              <a:t>21-10-2020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9326F0DE-15AF-4405-9EC3-C505D78D005A}" type="slidenum">
              <a:rPr lang="es-CL" smtClean="0"/>
              <a:t>‹Nº›</a:t>
            </a:fld>
            <a:endParaRPr lang="es-CL"/>
          </a:p>
        </p:txBody>
      </p:sp>
    </p:spTree>
    <p:extLst>
      <p:ext uri="{BB962C8B-B14F-4D97-AF65-F5344CB8AC3E}">
        <p14:creationId xmlns:p14="http://schemas.microsoft.com/office/powerpoint/2010/main" val="105047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C09E0A7-F14B-4766-949C-CF01634D0751}" type="datetimeFigureOut">
              <a:rPr lang="es-CL" smtClean="0"/>
              <a:t>21-10-2020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9326F0DE-15AF-4405-9EC3-C505D78D005A}" type="slidenum">
              <a:rPr lang="es-CL" smtClean="0"/>
              <a:t>‹Nº›</a:t>
            </a:fld>
            <a:endParaRPr lang="es-CL"/>
          </a:p>
        </p:txBody>
      </p:sp>
    </p:spTree>
    <p:extLst>
      <p:ext uri="{BB962C8B-B14F-4D97-AF65-F5344CB8AC3E}">
        <p14:creationId xmlns:p14="http://schemas.microsoft.com/office/powerpoint/2010/main" val="340657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9E0A7-F14B-4766-949C-CF01634D0751}" type="datetimeFigureOut">
              <a:rPr lang="es-CL" smtClean="0"/>
              <a:t>21-10-2020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6F0DE-15AF-4405-9EC3-C505D78D005A}" type="slidenum">
              <a:rPr lang="es-CL" smtClean="0"/>
              <a:t>‹Nº›</a:t>
            </a:fld>
            <a:endParaRPr lang="es-CL"/>
          </a:p>
        </p:txBody>
      </p:sp>
    </p:spTree>
    <p:extLst>
      <p:ext uri="{BB962C8B-B14F-4D97-AF65-F5344CB8AC3E}">
        <p14:creationId xmlns:p14="http://schemas.microsoft.com/office/powerpoint/2010/main" val="118596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600201"/>
            <a:ext cx="10972801"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0B275-5FCD-4708-899E-14F5D5CA0570}" type="datetimeFigureOut">
              <a:rPr lang="es-CL" smtClean="0"/>
              <a:pPr/>
              <a:t>21-10-2020</a:t>
            </a:fld>
            <a:endParaRPr lang="es-CL"/>
          </a:p>
        </p:txBody>
      </p:sp>
      <p:sp>
        <p:nvSpPr>
          <p:cNvPr id="5" name="4 Marcador de pie de página"/>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7D46D-0983-4240-8657-37A30FF57A80}" type="slidenum">
              <a:rPr lang="es-CL" smtClean="0"/>
              <a:pPr/>
              <a:t>‹Nº›</a:t>
            </a:fld>
            <a:endParaRPr lang="es-CL"/>
          </a:p>
        </p:txBody>
      </p:sp>
    </p:spTree>
    <p:extLst>
      <p:ext uri="{BB962C8B-B14F-4D97-AF65-F5344CB8AC3E}">
        <p14:creationId xmlns:p14="http://schemas.microsoft.com/office/powerpoint/2010/main" val="2571147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6" rtl="0" eaLnBrk="1" latinLnBrk="0" hangingPunct="1">
        <a:spcBef>
          <a:spcPct val="0"/>
        </a:spcBef>
        <a:buNone/>
        <a:defRPr sz="4400" kern="1200">
          <a:solidFill>
            <a:schemeClr val="tx1"/>
          </a:solidFill>
          <a:latin typeface="+mj-lt"/>
          <a:ea typeface="+mj-ea"/>
          <a:cs typeface="+mj-cs"/>
        </a:defRPr>
      </a:lvl1pPr>
    </p:titleStyle>
    <p:bodyStyle>
      <a:lvl1pPr marL="342903" indent="-342903" algn="l" defTabSz="9144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5" indent="-285752" algn="l" defTabSz="9144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8" indent="-228602" algn="l" defTabSz="9144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10"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13"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17"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19"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23"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25"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2184400" y="1259840"/>
            <a:ext cx="7823200" cy="30984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L" b="1" dirty="0">
                <a:solidFill>
                  <a:schemeClr val="bg1"/>
                </a:solidFill>
                <a:latin typeface="Arial" panose="020B0604020202020204" pitchFamily="34" charset="0"/>
                <a:cs typeface="Arial" panose="020B0604020202020204" pitchFamily="34" charset="0"/>
              </a:rPr>
              <a:t>Mecanismos de Protección de Derechos de Personas Privadas de Libertad y Defensa Penitenciaria.</a:t>
            </a:r>
          </a:p>
        </p:txBody>
      </p:sp>
      <p:sp>
        <p:nvSpPr>
          <p:cNvPr id="3" name="CuadroTexto 2">
            <a:extLst>
              <a:ext uri="{FF2B5EF4-FFF2-40B4-BE49-F238E27FC236}">
                <a16:creationId xmlns:a16="http://schemas.microsoft.com/office/drawing/2014/main" id="{D2D73C07-7B32-4D7A-A5B7-0B6EC92F4214}"/>
              </a:ext>
            </a:extLst>
          </p:cNvPr>
          <p:cNvSpPr txBox="1"/>
          <p:nvPr/>
        </p:nvSpPr>
        <p:spPr>
          <a:xfrm>
            <a:off x="231335" y="5305083"/>
            <a:ext cx="3193367" cy="646331"/>
          </a:xfrm>
          <a:prstGeom prst="rect">
            <a:avLst/>
          </a:prstGeom>
          <a:noFill/>
        </p:spPr>
        <p:txBody>
          <a:bodyPr wrap="square" rtlCol="0">
            <a:spAutoFit/>
          </a:bodyPr>
          <a:lstStyle/>
          <a:p>
            <a:r>
              <a:rPr lang="es-CL" dirty="0">
                <a:solidFill>
                  <a:schemeClr val="bg1"/>
                </a:solidFill>
              </a:rPr>
              <a:t>09:30 – 11:00 horas</a:t>
            </a:r>
          </a:p>
          <a:p>
            <a:r>
              <a:rPr lang="es-CL" dirty="0">
                <a:solidFill>
                  <a:schemeClr val="bg1"/>
                </a:solidFill>
              </a:rPr>
              <a:t>Patricio Andrés Tello Pizarro</a:t>
            </a:r>
          </a:p>
        </p:txBody>
      </p:sp>
    </p:spTree>
    <p:extLst>
      <p:ext uri="{BB962C8B-B14F-4D97-AF65-F5344CB8AC3E}">
        <p14:creationId xmlns:p14="http://schemas.microsoft.com/office/powerpoint/2010/main" val="1791772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365125"/>
            <a:ext cx="10490592" cy="904875"/>
          </a:xfrm>
        </p:spPr>
        <p:txBody>
          <a:bodyPr>
            <a:normAutofit/>
          </a:bodyPr>
          <a:lstStyle/>
          <a:p>
            <a:r>
              <a:rPr lang="es-CL" sz="4100" b="1" dirty="0">
                <a:solidFill>
                  <a:schemeClr val="bg1"/>
                </a:solidFill>
              </a:rPr>
              <a:t>Convención Americana sobre Derechos Humanos</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1270000"/>
            <a:ext cx="9764152" cy="4906963"/>
          </a:xfrm>
        </p:spPr>
        <p:txBody>
          <a:bodyPr>
            <a:normAutofit/>
          </a:bodyPr>
          <a:lstStyle/>
          <a:p>
            <a:pPr marL="0" indent="0" algn="just">
              <a:buNone/>
            </a:pPr>
            <a:r>
              <a:rPr lang="es-CL" b="1" dirty="0">
                <a:solidFill>
                  <a:schemeClr val="bg1"/>
                </a:solidFill>
              </a:rPr>
              <a:t>Privados de Libertad. (ART 5).</a:t>
            </a:r>
          </a:p>
          <a:p>
            <a:pPr marL="0" indent="0" algn="just">
              <a:buNone/>
            </a:pPr>
            <a:endParaRPr lang="es-CL" b="1" dirty="0">
              <a:solidFill>
                <a:schemeClr val="bg1"/>
              </a:solidFill>
            </a:endParaRPr>
          </a:p>
          <a:p>
            <a:pPr marL="0" indent="0" algn="just">
              <a:buNone/>
            </a:pPr>
            <a:r>
              <a:rPr lang="es-CL" dirty="0">
                <a:solidFill>
                  <a:schemeClr val="bg1"/>
                </a:solidFill>
              </a:rPr>
              <a:t> -Principios y buenas prácticas sobre la protección de las personas privadas de la libertad en las Américas (2008).</a:t>
            </a:r>
          </a:p>
          <a:p>
            <a:pPr marL="0" indent="0" algn="just">
              <a:buNone/>
            </a:pPr>
            <a:endParaRPr lang="es-CL" dirty="0">
              <a:solidFill>
                <a:schemeClr val="bg1"/>
              </a:solidFill>
            </a:endParaRPr>
          </a:p>
          <a:p>
            <a:pPr algn="just">
              <a:buFontTx/>
              <a:buChar char="-"/>
            </a:pPr>
            <a:r>
              <a:rPr lang="es-CL" dirty="0">
                <a:solidFill>
                  <a:schemeClr val="bg1"/>
                </a:solidFill>
              </a:rPr>
              <a:t>Relatoría de las personas privadas de libertad.</a:t>
            </a:r>
          </a:p>
          <a:p>
            <a:pPr algn="just">
              <a:buFontTx/>
              <a:buChar char="-"/>
            </a:pPr>
            <a:endParaRPr lang="es-CL" dirty="0">
              <a:solidFill>
                <a:schemeClr val="bg1"/>
              </a:solidFill>
            </a:endParaRPr>
          </a:p>
          <a:p>
            <a:pPr algn="just">
              <a:buFontTx/>
              <a:buChar char="-"/>
            </a:pPr>
            <a:r>
              <a:rPr lang="es-CL" dirty="0">
                <a:solidFill>
                  <a:schemeClr val="bg1"/>
                </a:solidFill>
              </a:rPr>
              <a:t>Casos de interés. </a:t>
            </a:r>
          </a:p>
          <a:p>
            <a:pPr marL="0" indent="0" algn="just">
              <a:buNone/>
            </a:pPr>
            <a:endParaRPr lang="es-CL" dirty="0">
              <a:solidFill>
                <a:schemeClr val="bg1"/>
              </a:solidFill>
            </a:endParaRPr>
          </a:p>
        </p:txBody>
      </p:sp>
    </p:spTree>
    <p:extLst>
      <p:ext uri="{BB962C8B-B14F-4D97-AF65-F5344CB8AC3E}">
        <p14:creationId xmlns:p14="http://schemas.microsoft.com/office/powerpoint/2010/main" val="194485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365125"/>
            <a:ext cx="10490592" cy="904875"/>
          </a:xfrm>
        </p:spPr>
        <p:txBody>
          <a:bodyPr>
            <a:normAutofit/>
          </a:bodyPr>
          <a:lstStyle/>
          <a:p>
            <a:r>
              <a:rPr lang="es-CL" sz="4100" b="1" dirty="0">
                <a:solidFill>
                  <a:schemeClr val="bg1"/>
                </a:solidFill>
              </a:rPr>
              <a:t>Relación entre el Privado de Libertad y el Estado.</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1270000"/>
            <a:ext cx="9764152" cy="4906963"/>
          </a:xfrm>
        </p:spPr>
        <p:txBody>
          <a:bodyPr>
            <a:normAutofit/>
          </a:bodyPr>
          <a:lstStyle/>
          <a:p>
            <a:pPr marL="0" indent="0" algn="just">
              <a:buNone/>
            </a:pPr>
            <a:r>
              <a:rPr lang="es-CL" b="1" dirty="0">
                <a:solidFill>
                  <a:schemeClr val="bg1"/>
                </a:solidFill>
              </a:rPr>
              <a:t>- La vulnerabilidad del privado de libertad y la posición de garante del Estado.</a:t>
            </a:r>
          </a:p>
          <a:p>
            <a:pPr marL="0" indent="0" algn="just">
              <a:buNone/>
            </a:pPr>
            <a:endParaRPr lang="es-CL" dirty="0">
              <a:solidFill>
                <a:schemeClr val="bg1"/>
              </a:solidFill>
            </a:endParaRPr>
          </a:p>
          <a:p>
            <a:pPr marL="0" indent="0" algn="just">
              <a:buNone/>
            </a:pPr>
            <a:r>
              <a:rPr lang="es-CL" dirty="0">
                <a:solidFill>
                  <a:schemeClr val="bg1"/>
                </a:solidFill>
              </a:rPr>
              <a:t>- Instrumentos internacionales más importantes en materia de privados de libertad.	</a:t>
            </a:r>
          </a:p>
        </p:txBody>
      </p:sp>
    </p:spTree>
    <p:extLst>
      <p:ext uri="{BB962C8B-B14F-4D97-AF65-F5344CB8AC3E}">
        <p14:creationId xmlns:p14="http://schemas.microsoft.com/office/powerpoint/2010/main" val="250390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365125"/>
            <a:ext cx="10490592" cy="904875"/>
          </a:xfrm>
        </p:spPr>
        <p:txBody>
          <a:bodyPr>
            <a:normAutofit/>
          </a:bodyPr>
          <a:lstStyle/>
          <a:p>
            <a:r>
              <a:rPr lang="es-CL" sz="4100" b="1" dirty="0">
                <a:solidFill>
                  <a:schemeClr val="bg1"/>
                </a:solidFill>
              </a:rPr>
              <a:t>Relación entre el Privado de Libertad y el Estado.</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1270000"/>
            <a:ext cx="9764152" cy="4906963"/>
          </a:xfrm>
        </p:spPr>
        <p:txBody>
          <a:bodyPr>
            <a:normAutofit fontScale="70000" lnSpcReduction="20000"/>
          </a:bodyPr>
          <a:lstStyle/>
          <a:p>
            <a:pPr marL="0" indent="0" algn="just">
              <a:buNone/>
            </a:pPr>
            <a:endParaRPr lang="es-CL" b="1" dirty="0">
              <a:solidFill>
                <a:schemeClr val="bg1"/>
              </a:solidFill>
            </a:endParaRPr>
          </a:p>
          <a:p>
            <a:pPr marL="0" indent="0" algn="just">
              <a:buNone/>
            </a:pPr>
            <a:r>
              <a:rPr lang="es-CL" b="1" dirty="0">
                <a:solidFill>
                  <a:schemeClr val="bg1"/>
                </a:solidFill>
              </a:rPr>
              <a:t>RELACION JURÍDICA PENITENCIARIA.</a:t>
            </a:r>
          </a:p>
          <a:p>
            <a:pPr marL="0" indent="0" algn="just">
              <a:buNone/>
            </a:pPr>
            <a:endParaRPr lang="es-CL" b="1" dirty="0">
              <a:solidFill>
                <a:schemeClr val="bg1"/>
              </a:solidFill>
            </a:endParaRPr>
          </a:p>
          <a:p>
            <a:pPr marL="0" indent="0" algn="just">
              <a:buNone/>
            </a:pPr>
            <a:r>
              <a:rPr lang="es-CL" b="1" dirty="0">
                <a:solidFill>
                  <a:schemeClr val="bg1"/>
                </a:solidFill>
              </a:rPr>
              <a:t>Doctrina de las Relaciones de Sujeción Especial.</a:t>
            </a:r>
          </a:p>
          <a:p>
            <a:pPr marL="0" indent="0" algn="just">
              <a:buNone/>
            </a:pPr>
            <a:endParaRPr lang="es-CL" b="1" dirty="0">
              <a:solidFill>
                <a:schemeClr val="bg1"/>
              </a:solidFill>
            </a:endParaRPr>
          </a:p>
          <a:p>
            <a:pPr marL="0" indent="0" algn="just">
              <a:buNone/>
            </a:pPr>
            <a:r>
              <a:rPr lang="es-CL" b="1" dirty="0">
                <a:solidFill>
                  <a:schemeClr val="bg1"/>
                </a:solidFill>
              </a:rPr>
              <a:t>Construcción jurídica que fundamenta un debilitamiento o disminución de los derechos de los ciudadanos, o de los sistemas institucionalmente previstos para su garantía, como consecuencia de una relación cualificada con los poderes públicos.</a:t>
            </a:r>
          </a:p>
          <a:p>
            <a:pPr marL="0" indent="0" algn="just">
              <a:buNone/>
            </a:pPr>
            <a:endParaRPr lang="es-CL" b="1" dirty="0">
              <a:solidFill>
                <a:schemeClr val="bg1"/>
              </a:solidFill>
            </a:endParaRPr>
          </a:p>
          <a:p>
            <a:pPr marL="0" indent="0" algn="just">
              <a:buNone/>
            </a:pPr>
            <a:r>
              <a:rPr lang="es-CL" b="1" dirty="0">
                <a:solidFill>
                  <a:schemeClr val="bg1"/>
                </a:solidFill>
              </a:rPr>
              <a:t>Doctrina de la “posición de garante” desarrollada por el Sistema Interamericano de Derechos Humanos.</a:t>
            </a:r>
          </a:p>
          <a:p>
            <a:pPr marL="0" indent="0" algn="just">
              <a:buNone/>
            </a:pPr>
            <a:endParaRPr lang="es-CL" b="1" dirty="0">
              <a:solidFill>
                <a:schemeClr val="bg1"/>
              </a:solidFill>
            </a:endParaRPr>
          </a:p>
          <a:p>
            <a:pPr marL="0" indent="0" algn="just">
              <a:buNone/>
            </a:pPr>
            <a:r>
              <a:rPr lang="es-CL" b="1" dirty="0">
                <a:solidFill>
                  <a:schemeClr val="bg1"/>
                </a:solidFill>
              </a:rPr>
              <a:t>El privado de libertad se encuentra en las manos del Estado en una relación que lo sitúa en una condición de vulnerabilidad, que obliga al Estado a brindarle protección hasta el punto de convertirse en su garante.</a:t>
            </a:r>
          </a:p>
          <a:p>
            <a:pPr marL="0" indent="0" algn="just">
              <a:buNone/>
            </a:pPr>
            <a:r>
              <a:rPr lang="es-CL" dirty="0">
                <a:solidFill>
                  <a:schemeClr val="bg1"/>
                </a:solidFill>
              </a:rPr>
              <a:t>	</a:t>
            </a:r>
          </a:p>
        </p:txBody>
      </p:sp>
    </p:spTree>
    <p:extLst>
      <p:ext uri="{BB962C8B-B14F-4D97-AF65-F5344CB8AC3E}">
        <p14:creationId xmlns:p14="http://schemas.microsoft.com/office/powerpoint/2010/main" val="167174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365125"/>
            <a:ext cx="10490592" cy="904875"/>
          </a:xfrm>
        </p:spPr>
        <p:txBody>
          <a:bodyPr>
            <a:normAutofit/>
          </a:bodyPr>
          <a:lstStyle/>
          <a:p>
            <a:r>
              <a:rPr lang="es-CL" sz="4100" b="1" dirty="0">
                <a:solidFill>
                  <a:schemeClr val="bg1"/>
                </a:solidFill>
              </a:rPr>
              <a:t>Derechos Humanos y Privados de Libertad.</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1270000"/>
            <a:ext cx="9764152" cy="4906963"/>
          </a:xfrm>
        </p:spPr>
        <p:txBody>
          <a:bodyPr>
            <a:normAutofit fontScale="62500" lnSpcReduction="20000"/>
          </a:bodyPr>
          <a:lstStyle/>
          <a:p>
            <a:pPr marL="0" indent="0" algn="just" eaLnBrk="1" fontAlgn="auto" hangingPunct="1">
              <a:spcAft>
                <a:spcPts val="0"/>
              </a:spcAft>
              <a:buNone/>
              <a:defRPr/>
            </a:pPr>
            <a:r>
              <a:rPr lang="es-CL" sz="3600" b="1" dirty="0">
                <a:solidFill>
                  <a:schemeClr val="bg1"/>
                </a:solidFill>
                <a:latin typeface="Century Gothic" panose="020B0502020202020204" pitchFamily="34" charset="0"/>
              </a:rPr>
              <a:t> Tortura y Malos Tratos.</a:t>
            </a:r>
          </a:p>
          <a:p>
            <a:pPr algn="just" eaLnBrk="1" fontAlgn="auto" hangingPunct="1">
              <a:spcAft>
                <a:spcPts val="0"/>
              </a:spcAft>
              <a:defRPr/>
            </a:pPr>
            <a:endParaRPr lang="es-CL" sz="3600" b="1" dirty="0">
              <a:solidFill>
                <a:schemeClr val="bg1"/>
              </a:solidFill>
              <a:latin typeface="Century Gothic" panose="020B0502020202020204" pitchFamily="34" charset="0"/>
            </a:endParaRPr>
          </a:p>
          <a:p>
            <a:pPr marL="0" indent="0" algn="just" eaLnBrk="1" fontAlgn="auto" hangingPunct="1">
              <a:spcAft>
                <a:spcPts val="0"/>
              </a:spcAft>
              <a:buNone/>
              <a:defRPr/>
            </a:pPr>
            <a:r>
              <a:rPr lang="es-CL" sz="3600" dirty="0">
                <a:solidFill>
                  <a:schemeClr val="bg1"/>
                </a:solidFill>
                <a:latin typeface="Century Gothic" panose="020B0502020202020204" pitchFamily="34" charset="0"/>
                <a:cs typeface="Arial" panose="020B0604020202020204" pitchFamily="34" charset="0"/>
              </a:rPr>
              <a:t>- </a:t>
            </a:r>
            <a:r>
              <a:rPr lang="es-CL" sz="2800" dirty="0">
                <a:solidFill>
                  <a:schemeClr val="bg1"/>
                </a:solidFill>
                <a:latin typeface="Arial" panose="020B0604020202020204" pitchFamily="34" charset="0"/>
                <a:cs typeface="Arial" panose="020B0604020202020204" pitchFamily="34" charset="0"/>
              </a:rPr>
              <a:t>El derecho internacional de los derechos humanos considera la privación de libertad un momento sensible durante el cual se elevan las probabilidades de que las personas recluidas sufran abusos por parte de los funcionarios penitenciarios o policiales. </a:t>
            </a:r>
          </a:p>
          <a:p>
            <a:pPr algn="just" eaLnBrk="1" fontAlgn="auto" hangingPunct="1">
              <a:spcAft>
                <a:spcPts val="0"/>
              </a:spcAft>
              <a:defRPr/>
            </a:pPr>
            <a:endParaRPr lang="es-CL" sz="2800" dirty="0">
              <a:solidFill>
                <a:schemeClr val="bg1"/>
              </a:solidFill>
              <a:latin typeface="Arial" panose="020B0604020202020204" pitchFamily="34" charset="0"/>
              <a:cs typeface="Arial" panose="020B0604020202020204" pitchFamily="34" charset="0"/>
            </a:endParaRPr>
          </a:p>
          <a:p>
            <a:pPr marL="0" indent="0" algn="just" eaLnBrk="1" fontAlgn="auto" hangingPunct="1">
              <a:spcAft>
                <a:spcPts val="0"/>
              </a:spcAft>
              <a:buNone/>
              <a:defRPr/>
            </a:pPr>
            <a:r>
              <a:rPr lang="es-CL" sz="2800" b="1" dirty="0">
                <a:solidFill>
                  <a:schemeClr val="bg1"/>
                </a:solidFill>
              </a:rPr>
              <a:t>Convención contra la Tortura y otros Tratos o Penas Crueles, Inhumanos o Degradantes </a:t>
            </a:r>
          </a:p>
          <a:p>
            <a:pPr algn="just" eaLnBrk="1" fontAlgn="auto" hangingPunct="1">
              <a:spcAft>
                <a:spcPts val="0"/>
              </a:spcAft>
              <a:defRPr/>
            </a:pPr>
            <a:endParaRPr lang="es-CL" sz="2800" dirty="0">
              <a:solidFill>
                <a:schemeClr val="bg1"/>
              </a:solidFill>
            </a:endParaRPr>
          </a:p>
          <a:p>
            <a:pPr marL="0" indent="0" algn="just" eaLnBrk="1" fontAlgn="auto" hangingPunct="1">
              <a:spcAft>
                <a:spcPts val="0"/>
              </a:spcAft>
              <a:buNone/>
              <a:defRPr/>
            </a:pPr>
            <a:r>
              <a:rPr lang="es-CL" sz="2800" dirty="0">
                <a:solidFill>
                  <a:schemeClr val="bg1"/>
                </a:solidFill>
              </a:rPr>
              <a:t>(Artículo 1) </a:t>
            </a:r>
            <a:r>
              <a:rPr lang="es-CL" sz="2800" i="1" dirty="0">
                <a:solidFill>
                  <a:schemeClr val="bg1"/>
                </a:solidFill>
              </a:rPr>
              <a:t>A los efectos de la presente Convención, se entenderá por el término “tortura” todo acto por el cual se inflija intencionadamente a una persona dolores o sufrimientos graves, ya sean físicos o mentales, con el fin de obtener de ella o de un tercero información o una confesión, de castigarla por un acto que haya cometido, o se sospeche que ha cometido, o de intimidar o coaccionar a esa persona o a otras, o por cualquier razón basada en cualquier tipo de discriminación, cuando dichos dolores o sufrimientos sean infligidos por un funcionario público u otra persona en el ejercicio de funciones públicas, a instigación suya, o con su consentimiento o aquiescencia. </a:t>
            </a:r>
            <a:endParaRPr lang="es-CL" sz="2800" i="1" dirty="0">
              <a:solidFill>
                <a:schemeClr val="bg1"/>
              </a:solidFill>
              <a:latin typeface="Arial" panose="020B0604020202020204" pitchFamily="34" charset="0"/>
              <a:cs typeface="Arial" panose="020B0604020202020204" pitchFamily="34" charset="0"/>
            </a:endParaRPr>
          </a:p>
          <a:p>
            <a:pPr marL="0" indent="0" algn="just">
              <a:buNone/>
            </a:pPr>
            <a:r>
              <a:rPr lang="es-CL" dirty="0">
                <a:solidFill>
                  <a:schemeClr val="bg1"/>
                </a:solidFill>
              </a:rPr>
              <a:t>	</a:t>
            </a:r>
          </a:p>
        </p:txBody>
      </p:sp>
    </p:spTree>
    <p:extLst>
      <p:ext uri="{BB962C8B-B14F-4D97-AF65-F5344CB8AC3E}">
        <p14:creationId xmlns:p14="http://schemas.microsoft.com/office/powerpoint/2010/main" val="38004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81281"/>
            <a:ext cx="10490592" cy="599756"/>
          </a:xfrm>
        </p:spPr>
        <p:txBody>
          <a:bodyPr>
            <a:normAutofit fontScale="90000"/>
          </a:bodyPr>
          <a:lstStyle/>
          <a:p>
            <a:r>
              <a:rPr lang="es-CL" sz="4100" b="1" dirty="0">
                <a:solidFill>
                  <a:schemeClr val="bg1"/>
                </a:solidFill>
              </a:rPr>
              <a:t>Derechos Humanos y Privados de Libertad.</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843280"/>
            <a:ext cx="10490592" cy="5333683"/>
          </a:xfrm>
        </p:spPr>
        <p:txBody>
          <a:bodyPr>
            <a:normAutofit fontScale="40000" lnSpcReduction="20000"/>
          </a:bodyPr>
          <a:lstStyle/>
          <a:p>
            <a:pPr marL="0" indent="0" algn="just" eaLnBrk="1" fontAlgn="auto" hangingPunct="1">
              <a:spcAft>
                <a:spcPts val="0"/>
              </a:spcAft>
              <a:buNone/>
              <a:defRPr/>
            </a:pPr>
            <a:r>
              <a:rPr lang="es-CL" sz="6000" b="1" dirty="0">
                <a:solidFill>
                  <a:schemeClr val="bg1"/>
                </a:solidFill>
                <a:latin typeface="Century Gothic" panose="020B0502020202020204" pitchFamily="34" charset="0"/>
              </a:rPr>
              <a:t>Aplicación de sanciones administrativas  y debido proceso.</a:t>
            </a:r>
          </a:p>
          <a:p>
            <a:pPr marL="0" indent="0" algn="just" eaLnBrk="1" fontAlgn="auto" hangingPunct="1">
              <a:spcAft>
                <a:spcPts val="0"/>
              </a:spcAft>
              <a:buNone/>
              <a:defRPr/>
            </a:pPr>
            <a:endParaRPr lang="es-CL" sz="5400" b="1" dirty="0">
              <a:solidFill>
                <a:schemeClr val="bg1"/>
              </a:solidFill>
            </a:endParaRPr>
          </a:p>
          <a:p>
            <a:pPr marL="0" indent="0" algn="just" eaLnBrk="1" fontAlgn="auto" hangingPunct="1">
              <a:spcAft>
                <a:spcPts val="0"/>
              </a:spcAft>
              <a:buNone/>
              <a:defRPr/>
            </a:pPr>
            <a:r>
              <a:rPr lang="es-CL" sz="4000" dirty="0">
                <a:solidFill>
                  <a:schemeClr val="bg1"/>
                </a:solidFill>
              </a:rPr>
              <a:t>La existencia de un </a:t>
            </a:r>
            <a:r>
              <a:rPr lang="es-CL" sz="4000" b="1" dirty="0">
                <a:solidFill>
                  <a:schemeClr val="bg1"/>
                </a:solidFill>
              </a:rPr>
              <a:t>régimen disciplinario para los privados de libertad busca contar con normas que regulen aquellas conductas de los condenados que atentan contra la seguridad y la convivencia ordenada de los centros</a:t>
            </a:r>
            <a:r>
              <a:rPr lang="es-CL" sz="4000" dirty="0">
                <a:solidFill>
                  <a:schemeClr val="bg1"/>
                </a:solidFill>
              </a:rPr>
              <a:t>, y por ello merecen la aplicación de sanciones disciplinarias y de un procedimiento para su imposición.</a:t>
            </a:r>
          </a:p>
          <a:p>
            <a:pPr algn="just" eaLnBrk="1" fontAlgn="auto" hangingPunct="1">
              <a:spcAft>
                <a:spcPts val="0"/>
              </a:spcAft>
              <a:defRPr/>
            </a:pPr>
            <a:endParaRPr lang="es-CL" sz="4000" dirty="0">
              <a:solidFill>
                <a:schemeClr val="bg1"/>
              </a:solidFill>
            </a:endParaRPr>
          </a:p>
          <a:p>
            <a:pPr marL="0" indent="0" algn="just" eaLnBrk="1" fontAlgn="auto" hangingPunct="1">
              <a:spcAft>
                <a:spcPts val="0"/>
              </a:spcAft>
              <a:buNone/>
              <a:defRPr/>
            </a:pPr>
            <a:r>
              <a:rPr lang="es-CL" sz="4000" b="1" dirty="0">
                <a:solidFill>
                  <a:schemeClr val="bg1"/>
                </a:solidFill>
              </a:rPr>
              <a:t>El imperio de la ley no se acaba en las puertas de la prisión</a:t>
            </a:r>
            <a:r>
              <a:rPr lang="es-CL" sz="4000" dirty="0">
                <a:solidFill>
                  <a:schemeClr val="bg1"/>
                </a:solidFill>
              </a:rPr>
              <a:t> y que cada caso de infracción disciplinaria debe ser revisado por una autoridad competente que asegure la independencia judicial y garantice que se sigan procedimientos adecuados y dicten sanciones justas y proporcionadas.</a:t>
            </a:r>
          </a:p>
          <a:p>
            <a:pPr algn="just" eaLnBrk="1" fontAlgn="auto" hangingPunct="1">
              <a:spcAft>
                <a:spcPts val="0"/>
              </a:spcAft>
              <a:defRPr/>
            </a:pPr>
            <a:endParaRPr lang="es-CL" sz="4000" dirty="0">
              <a:solidFill>
                <a:schemeClr val="bg1"/>
              </a:solidFill>
            </a:endParaRPr>
          </a:p>
          <a:p>
            <a:pPr algn="just" eaLnBrk="1" fontAlgn="auto" hangingPunct="1">
              <a:spcAft>
                <a:spcPts val="0"/>
              </a:spcAft>
              <a:defRPr/>
            </a:pPr>
            <a:r>
              <a:rPr lang="es-CL" sz="4000" dirty="0">
                <a:solidFill>
                  <a:schemeClr val="bg1"/>
                </a:solidFill>
              </a:rPr>
              <a:t>	</a:t>
            </a:r>
            <a:r>
              <a:rPr lang="es-CL" sz="4000" b="1" u="sng" dirty="0">
                <a:solidFill>
                  <a:schemeClr val="bg1"/>
                </a:solidFill>
              </a:rPr>
              <a:t>Principios:</a:t>
            </a:r>
          </a:p>
          <a:p>
            <a:pPr algn="just" eaLnBrk="1" fontAlgn="auto" hangingPunct="1">
              <a:spcAft>
                <a:spcPts val="0"/>
              </a:spcAft>
              <a:defRPr/>
            </a:pPr>
            <a:r>
              <a:rPr lang="es-CL" sz="4000" dirty="0">
                <a:solidFill>
                  <a:schemeClr val="bg1"/>
                </a:solidFill>
              </a:rPr>
              <a:t>	</a:t>
            </a:r>
            <a:r>
              <a:rPr lang="es-CL" sz="4000" b="1" dirty="0">
                <a:solidFill>
                  <a:schemeClr val="bg1"/>
                </a:solidFill>
              </a:rPr>
              <a:t>- Legalidad</a:t>
            </a:r>
          </a:p>
          <a:p>
            <a:pPr algn="just" eaLnBrk="1" fontAlgn="auto" hangingPunct="1">
              <a:spcAft>
                <a:spcPts val="0"/>
              </a:spcAft>
              <a:defRPr/>
            </a:pPr>
            <a:r>
              <a:rPr lang="es-CL" sz="4000" b="1" dirty="0">
                <a:solidFill>
                  <a:schemeClr val="bg1"/>
                </a:solidFill>
              </a:rPr>
              <a:t>	- Tipicidad</a:t>
            </a:r>
          </a:p>
          <a:p>
            <a:pPr algn="just" eaLnBrk="1" fontAlgn="auto" hangingPunct="1">
              <a:spcAft>
                <a:spcPts val="0"/>
              </a:spcAft>
              <a:defRPr/>
            </a:pPr>
            <a:r>
              <a:rPr lang="es-CL" sz="4000" b="1" dirty="0">
                <a:solidFill>
                  <a:schemeClr val="bg1"/>
                </a:solidFill>
              </a:rPr>
              <a:t>	- Proporcionalidad</a:t>
            </a:r>
          </a:p>
          <a:p>
            <a:pPr algn="just" eaLnBrk="1" fontAlgn="auto" hangingPunct="1">
              <a:spcAft>
                <a:spcPts val="0"/>
              </a:spcAft>
              <a:defRPr/>
            </a:pPr>
            <a:r>
              <a:rPr lang="es-CL" sz="4000" b="1" dirty="0">
                <a:solidFill>
                  <a:schemeClr val="bg1"/>
                </a:solidFill>
              </a:rPr>
              <a:t>	- </a:t>
            </a:r>
            <a:r>
              <a:rPr lang="es-CL" sz="4000" b="1" i="1" dirty="0">
                <a:solidFill>
                  <a:schemeClr val="bg1"/>
                </a:solidFill>
              </a:rPr>
              <a:t>Non bis in </a:t>
            </a:r>
            <a:r>
              <a:rPr lang="es-CL" sz="4000" b="1" i="1" dirty="0" err="1">
                <a:solidFill>
                  <a:schemeClr val="bg1"/>
                </a:solidFill>
              </a:rPr>
              <a:t>idem</a:t>
            </a:r>
            <a:r>
              <a:rPr lang="es-CL" sz="4000" b="1" i="1" dirty="0">
                <a:solidFill>
                  <a:schemeClr val="bg1"/>
                </a:solidFill>
              </a:rPr>
              <a:t> [Art 78 Letra p)].</a:t>
            </a:r>
          </a:p>
          <a:p>
            <a:pPr algn="just" eaLnBrk="1" fontAlgn="auto" hangingPunct="1">
              <a:spcAft>
                <a:spcPts val="0"/>
              </a:spcAft>
              <a:defRPr/>
            </a:pPr>
            <a:r>
              <a:rPr lang="es-CL" sz="4000" b="1" i="1" dirty="0">
                <a:solidFill>
                  <a:schemeClr val="bg1"/>
                </a:solidFill>
              </a:rPr>
              <a:t>	</a:t>
            </a:r>
            <a:r>
              <a:rPr lang="es-CL" sz="4000" b="1" dirty="0">
                <a:solidFill>
                  <a:schemeClr val="bg1"/>
                </a:solidFill>
              </a:rPr>
              <a:t>- Derecho a Defensa</a:t>
            </a:r>
          </a:p>
          <a:p>
            <a:pPr marL="0" indent="0" algn="just" eaLnBrk="1" fontAlgn="auto" hangingPunct="1">
              <a:spcAft>
                <a:spcPts val="0"/>
              </a:spcAft>
              <a:buNone/>
              <a:defRPr/>
            </a:pPr>
            <a:endParaRPr lang="es-CL" sz="3600" b="1" dirty="0">
              <a:solidFill>
                <a:schemeClr val="bg1"/>
              </a:solidFill>
            </a:endParaRPr>
          </a:p>
          <a:p>
            <a:pPr marL="0" indent="0" eaLnBrk="1" fontAlgn="auto" hangingPunct="1">
              <a:spcAft>
                <a:spcPts val="0"/>
              </a:spcAft>
              <a:buNone/>
              <a:defRPr/>
            </a:pPr>
            <a:r>
              <a:rPr lang="es-CL" sz="3600" b="1" dirty="0">
                <a:solidFill>
                  <a:schemeClr val="bg1"/>
                </a:solidFill>
              </a:rPr>
              <a:t>(Artículo 75 y siguientes DS N°518)</a:t>
            </a:r>
          </a:p>
        </p:txBody>
      </p:sp>
    </p:spTree>
    <p:extLst>
      <p:ext uri="{BB962C8B-B14F-4D97-AF65-F5344CB8AC3E}">
        <p14:creationId xmlns:p14="http://schemas.microsoft.com/office/powerpoint/2010/main" val="756512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81281"/>
            <a:ext cx="10490592" cy="599756"/>
          </a:xfrm>
        </p:spPr>
        <p:txBody>
          <a:bodyPr>
            <a:normAutofit fontScale="90000"/>
          </a:bodyPr>
          <a:lstStyle/>
          <a:p>
            <a:r>
              <a:rPr lang="es-CL" sz="4100" b="1" dirty="0">
                <a:solidFill>
                  <a:schemeClr val="bg1"/>
                </a:solidFill>
              </a:rPr>
              <a:t>Derechos Humanos y Privados de Libertad.</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843280"/>
            <a:ext cx="10490592" cy="5333683"/>
          </a:xfrm>
        </p:spPr>
        <p:txBody>
          <a:bodyPr>
            <a:normAutofit fontScale="40000" lnSpcReduction="20000"/>
          </a:bodyPr>
          <a:lstStyle/>
          <a:p>
            <a:pPr marL="0" indent="0" algn="just" eaLnBrk="1" fontAlgn="auto" hangingPunct="1">
              <a:spcAft>
                <a:spcPts val="0"/>
              </a:spcAft>
              <a:buNone/>
              <a:defRPr/>
            </a:pPr>
            <a:endParaRPr lang="es-CL" sz="8000" b="1" dirty="0">
              <a:solidFill>
                <a:schemeClr val="bg1"/>
              </a:solidFill>
              <a:latin typeface="Century Gothic" panose="020B0502020202020204" pitchFamily="34" charset="0"/>
            </a:endParaRPr>
          </a:p>
          <a:p>
            <a:pPr marL="0" indent="0" algn="just" eaLnBrk="1" fontAlgn="auto" hangingPunct="1">
              <a:spcAft>
                <a:spcPts val="0"/>
              </a:spcAft>
              <a:buNone/>
              <a:defRPr/>
            </a:pPr>
            <a:r>
              <a:rPr lang="es-CL" sz="8000" b="1" dirty="0">
                <a:solidFill>
                  <a:schemeClr val="bg1"/>
                </a:solidFill>
                <a:latin typeface="Century Gothic" panose="020B0502020202020204" pitchFamily="34" charset="0"/>
              </a:rPr>
              <a:t>Derechos económicos, sociales y culturales de los privados de libertad.</a:t>
            </a:r>
            <a:r>
              <a:rPr lang="es-CL" sz="8800" b="1" dirty="0">
                <a:solidFill>
                  <a:schemeClr val="bg1"/>
                </a:solidFill>
              </a:rPr>
              <a:t>	(DESCA)</a:t>
            </a:r>
          </a:p>
          <a:p>
            <a:pPr marL="0" indent="0" algn="just" eaLnBrk="1" fontAlgn="auto" hangingPunct="1">
              <a:lnSpc>
                <a:spcPct val="150000"/>
              </a:lnSpc>
              <a:spcAft>
                <a:spcPts val="0"/>
              </a:spcAft>
              <a:buNone/>
              <a:defRPr/>
            </a:pPr>
            <a:endParaRPr lang="es-CL" sz="8800" b="1" dirty="0">
              <a:solidFill>
                <a:schemeClr val="bg1"/>
              </a:solidFill>
            </a:endParaRPr>
          </a:p>
          <a:p>
            <a:pPr marL="0" indent="0" algn="just" eaLnBrk="1" fontAlgn="auto" hangingPunct="1">
              <a:lnSpc>
                <a:spcPct val="150000"/>
              </a:lnSpc>
              <a:spcAft>
                <a:spcPts val="0"/>
              </a:spcAft>
              <a:buNone/>
              <a:defRPr/>
            </a:pPr>
            <a:r>
              <a:rPr lang="es-CL" sz="6000" dirty="0">
                <a:solidFill>
                  <a:schemeClr val="bg1"/>
                </a:solidFill>
              </a:rPr>
              <a:t>De la lógica de las normas contenidas en el derecho internacional de los derechos humanos se deduce que </a:t>
            </a:r>
            <a:r>
              <a:rPr lang="es-CL" sz="6000" b="1" dirty="0">
                <a:solidFill>
                  <a:schemeClr val="bg1"/>
                </a:solidFill>
              </a:rPr>
              <a:t>todo recluso debe ser tratado con la humanidad y el respeto que merece la dignidad inherente de la persona humana, y para ello el Estado debe proporcionar condiciones de calidad tanto en las </a:t>
            </a:r>
            <a:r>
              <a:rPr lang="es-CL" sz="6000" b="1" dirty="0" err="1">
                <a:solidFill>
                  <a:schemeClr val="bg1"/>
                </a:solidFill>
              </a:rPr>
              <a:t>instalaciones.</a:t>
            </a:r>
            <a:r>
              <a:rPr lang="es-CL" sz="6000" b="1" dirty="0" err="1"/>
              <a:t>como</a:t>
            </a:r>
            <a:r>
              <a:rPr lang="es-CL" sz="6000" b="1" dirty="0"/>
              <a:t> en los servicios de salud, alimentación y educación. </a:t>
            </a:r>
          </a:p>
        </p:txBody>
      </p:sp>
    </p:spTree>
    <p:extLst>
      <p:ext uri="{BB962C8B-B14F-4D97-AF65-F5344CB8AC3E}">
        <p14:creationId xmlns:p14="http://schemas.microsoft.com/office/powerpoint/2010/main" val="38278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81281"/>
            <a:ext cx="10490592" cy="599756"/>
          </a:xfrm>
        </p:spPr>
        <p:txBody>
          <a:bodyPr>
            <a:normAutofit fontScale="90000"/>
          </a:bodyPr>
          <a:lstStyle/>
          <a:p>
            <a:r>
              <a:rPr lang="es-CL" sz="4100" b="1" dirty="0">
                <a:solidFill>
                  <a:schemeClr val="bg1"/>
                </a:solidFill>
              </a:rPr>
              <a:t>Derechos Humanos y Privados de Libertad.</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843280"/>
            <a:ext cx="10490592" cy="5333683"/>
          </a:xfrm>
        </p:spPr>
        <p:txBody>
          <a:bodyPr>
            <a:normAutofit fontScale="25000" lnSpcReduction="20000"/>
          </a:bodyPr>
          <a:lstStyle/>
          <a:p>
            <a:pPr marL="0" indent="0" algn="just" eaLnBrk="1" fontAlgn="auto" hangingPunct="1">
              <a:spcAft>
                <a:spcPts val="0"/>
              </a:spcAft>
              <a:buNone/>
              <a:defRPr/>
            </a:pPr>
            <a:endParaRPr lang="es-CL" sz="8000" b="1" dirty="0">
              <a:solidFill>
                <a:schemeClr val="bg1"/>
              </a:solidFill>
              <a:latin typeface="Century Gothic" panose="020B0502020202020204" pitchFamily="34" charset="0"/>
            </a:endParaRPr>
          </a:p>
          <a:p>
            <a:pPr marL="0" indent="0" algn="just" eaLnBrk="1" fontAlgn="auto" hangingPunct="1">
              <a:spcAft>
                <a:spcPts val="0"/>
              </a:spcAft>
              <a:buNone/>
              <a:defRPr/>
            </a:pPr>
            <a:r>
              <a:rPr lang="es-CL" sz="12800" b="1" dirty="0">
                <a:solidFill>
                  <a:schemeClr val="bg1"/>
                </a:solidFill>
                <a:latin typeface="Century Gothic" panose="020B0502020202020204" pitchFamily="34" charset="0"/>
              </a:rPr>
              <a:t>Derechos económicos, sociales y culturales de los privados de libertad.</a:t>
            </a:r>
            <a:r>
              <a:rPr lang="es-CL" sz="12800" b="1" dirty="0">
                <a:solidFill>
                  <a:schemeClr val="bg1"/>
                </a:solidFill>
              </a:rPr>
              <a:t>	(DESCA)</a:t>
            </a:r>
          </a:p>
          <a:p>
            <a:pPr marL="0" indent="0" algn="just" eaLnBrk="1" fontAlgn="auto" hangingPunct="1">
              <a:lnSpc>
                <a:spcPct val="150000"/>
              </a:lnSpc>
              <a:spcAft>
                <a:spcPts val="0"/>
              </a:spcAft>
              <a:buNone/>
              <a:defRPr/>
            </a:pPr>
            <a:r>
              <a:rPr lang="es-CL" sz="8000" b="1" dirty="0">
                <a:solidFill>
                  <a:schemeClr val="bg1"/>
                </a:solidFill>
              </a:rPr>
              <a:t>Principios y Buenas Prácticas sobre la Protección de las Personas Privadas de Libertad en las Américas.</a:t>
            </a:r>
          </a:p>
          <a:p>
            <a:pPr marL="0" indent="0" algn="just" eaLnBrk="1" fontAlgn="auto" hangingPunct="1">
              <a:lnSpc>
                <a:spcPct val="150000"/>
              </a:lnSpc>
              <a:spcAft>
                <a:spcPts val="0"/>
              </a:spcAft>
              <a:buNone/>
              <a:defRPr/>
            </a:pPr>
            <a:r>
              <a:rPr lang="es-CL" sz="7200" b="1" dirty="0">
                <a:solidFill>
                  <a:schemeClr val="bg1"/>
                </a:solidFill>
              </a:rPr>
              <a:t>Principio X. Salud </a:t>
            </a:r>
          </a:p>
          <a:p>
            <a:pPr marL="0" indent="0" algn="just" eaLnBrk="1" fontAlgn="auto" hangingPunct="1">
              <a:lnSpc>
                <a:spcPct val="150000"/>
              </a:lnSpc>
              <a:spcAft>
                <a:spcPts val="0"/>
              </a:spcAft>
              <a:buNone/>
              <a:defRPr/>
            </a:pPr>
            <a:r>
              <a:rPr lang="es-CL" sz="7200" b="1" i="1" dirty="0">
                <a:solidFill>
                  <a:schemeClr val="bg1"/>
                </a:solidFill>
              </a:rPr>
              <a:t>“Las personas privadas de libertad tendrán derecho a la salud, entendida como el disfrute del más alto nivel posible de bienestar físico, mental y social, que incluye, entre otros, la atención médica, psiquiátrica y odontológica adecuadas; la disponibilidad permanente de personal médico idóneo e imparcial; el acceso a tratamiento y medicamentos apropiados y gratuitos; la implementación de programas de educación y promoción en salud, inmunización, prevención y tratamiento de enfermedades infecciosas, endémicas y de otra índole; y las medidas especiales para satisfacer las necesidades particulares de salud de las personas privadas de libertad pertenecientes a grupos vulnerables o de alto riesgo…”</a:t>
            </a:r>
          </a:p>
          <a:p>
            <a:pPr marL="0" indent="0" algn="just" eaLnBrk="1" fontAlgn="auto" hangingPunct="1">
              <a:lnSpc>
                <a:spcPct val="150000"/>
              </a:lnSpc>
              <a:spcAft>
                <a:spcPts val="0"/>
              </a:spcAft>
              <a:buNone/>
              <a:defRPr/>
            </a:pPr>
            <a:endParaRPr lang="es-CL" sz="4000" b="1" dirty="0">
              <a:solidFill>
                <a:schemeClr val="bg1"/>
              </a:solidFill>
            </a:endParaRPr>
          </a:p>
          <a:p>
            <a:pPr marL="0" indent="0" algn="just" eaLnBrk="1" fontAlgn="auto" hangingPunct="1">
              <a:lnSpc>
                <a:spcPct val="150000"/>
              </a:lnSpc>
              <a:spcAft>
                <a:spcPts val="0"/>
              </a:spcAft>
              <a:buNone/>
              <a:defRPr/>
            </a:pPr>
            <a:r>
              <a:rPr lang="es-CL" sz="4000" b="1" dirty="0">
                <a:solidFill>
                  <a:schemeClr val="bg1"/>
                </a:solidFill>
              </a:rPr>
              <a:t>	</a:t>
            </a:r>
          </a:p>
        </p:txBody>
      </p:sp>
    </p:spTree>
    <p:extLst>
      <p:ext uri="{BB962C8B-B14F-4D97-AF65-F5344CB8AC3E}">
        <p14:creationId xmlns:p14="http://schemas.microsoft.com/office/powerpoint/2010/main" val="124824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81281"/>
            <a:ext cx="10490592" cy="599756"/>
          </a:xfrm>
        </p:spPr>
        <p:txBody>
          <a:bodyPr>
            <a:normAutofit fontScale="90000"/>
          </a:bodyPr>
          <a:lstStyle/>
          <a:p>
            <a:r>
              <a:rPr lang="es-CL" sz="4100" b="1" dirty="0">
                <a:solidFill>
                  <a:schemeClr val="bg1"/>
                </a:solidFill>
              </a:rPr>
              <a:t>Derechos Humanos y Privados de Libertad.</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843280"/>
            <a:ext cx="10490592" cy="5333683"/>
          </a:xfrm>
        </p:spPr>
        <p:txBody>
          <a:bodyPr>
            <a:normAutofit fontScale="25000" lnSpcReduction="20000"/>
          </a:bodyPr>
          <a:lstStyle/>
          <a:p>
            <a:pPr marL="0" indent="0" algn="just" eaLnBrk="1" fontAlgn="auto" hangingPunct="1">
              <a:spcAft>
                <a:spcPts val="0"/>
              </a:spcAft>
              <a:buNone/>
              <a:defRPr/>
            </a:pPr>
            <a:endParaRPr lang="es-CL" sz="8000" b="1" dirty="0">
              <a:solidFill>
                <a:schemeClr val="bg1"/>
              </a:solidFill>
              <a:latin typeface="Century Gothic" panose="020B0502020202020204" pitchFamily="34" charset="0"/>
            </a:endParaRPr>
          </a:p>
          <a:p>
            <a:pPr marL="0" indent="0" algn="just" eaLnBrk="1" fontAlgn="auto" hangingPunct="1">
              <a:spcAft>
                <a:spcPts val="0"/>
              </a:spcAft>
              <a:buNone/>
              <a:defRPr/>
            </a:pPr>
            <a:r>
              <a:rPr lang="es-CL" sz="12800" b="1" dirty="0">
                <a:solidFill>
                  <a:schemeClr val="bg1"/>
                </a:solidFill>
                <a:latin typeface="Century Gothic" panose="020B0502020202020204" pitchFamily="34" charset="0"/>
              </a:rPr>
              <a:t>Derechos económicos, sociales y culturales de los privados de libertad.</a:t>
            </a:r>
            <a:r>
              <a:rPr lang="es-CL" sz="12800" b="1" dirty="0">
                <a:solidFill>
                  <a:schemeClr val="bg1"/>
                </a:solidFill>
              </a:rPr>
              <a:t>	(DESCA)</a:t>
            </a:r>
          </a:p>
          <a:p>
            <a:pPr marL="0" indent="0" algn="just" eaLnBrk="1" fontAlgn="auto" hangingPunct="1">
              <a:lnSpc>
                <a:spcPct val="150000"/>
              </a:lnSpc>
              <a:spcAft>
                <a:spcPts val="0"/>
              </a:spcAft>
              <a:buNone/>
              <a:defRPr/>
            </a:pPr>
            <a:endParaRPr lang="es-CL" sz="7200" b="1" dirty="0">
              <a:solidFill>
                <a:schemeClr val="bg1"/>
              </a:solidFill>
            </a:endParaRPr>
          </a:p>
          <a:p>
            <a:pPr marL="0" indent="0" algn="just" eaLnBrk="1" fontAlgn="auto" hangingPunct="1">
              <a:lnSpc>
                <a:spcPct val="150000"/>
              </a:lnSpc>
              <a:spcAft>
                <a:spcPts val="0"/>
              </a:spcAft>
              <a:buNone/>
              <a:defRPr/>
            </a:pPr>
            <a:r>
              <a:rPr lang="es-CL" sz="7200" b="1" dirty="0">
                <a:solidFill>
                  <a:schemeClr val="bg1"/>
                </a:solidFill>
              </a:rPr>
              <a:t>Educación. </a:t>
            </a:r>
          </a:p>
          <a:p>
            <a:pPr marL="0" indent="0" algn="just" eaLnBrk="1" fontAlgn="auto" hangingPunct="1">
              <a:lnSpc>
                <a:spcPct val="150000"/>
              </a:lnSpc>
              <a:spcAft>
                <a:spcPts val="0"/>
              </a:spcAft>
              <a:buNone/>
              <a:defRPr/>
            </a:pPr>
            <a:r>
              <a:rPr lang="es-CL" sz="7200" b="1" i="1" dirty="0">
                <a:solidFill>
                  <a:schemeClr val="bg1"/>
                </a:solidFill>
              </a:rPr>
              <a:t>Las personas privadas de libertad constituyen uno de esos grupos severamente marginados que están sometidos a la violación endémica de su derecho a la educación.	</a:t>
            </a:r>
          </a:p>
          <a:p>
            <a:pPr marL="0" indent="0" algn="just" eaLnBrk="1" fontAlgn="auto" hangingPunct="1">
              <a:lnSpc>
                <a:spcPct val="150000"/>
              </a:lnSpc>
              <a:spcAft>
                <a:spcPts val="0"/>
              </a:spcAft>
              <a:buNone/>
              <a:defRPr/>
            </a:pPr>
            <a:r>
              <a:rPr lang="es-CL" sz="7200" b="1" i="1" dirty="0">
                <a:solidFill>
                  <a:schemeClr val="bg1"/>
                </a:solidFill>
              </a:rPr>
              <a:t>El aprendizaje en prisión por medio de programas educativos se considera por lo general una herramienta para el cambio y su valor se juzga a la luz de su repercusión en la reincidencia, la reintegración y, más concretamente, en las oportunidades de empleo tras la puesta en libertad.</a:t>
            </a:r>
          </a:p>
          <a:p>
            <a:pPr marL="0" indent="0" algn="just" eaLnBrk="1" fontAlgn="auto" hangingPunct="1">
              <a:lnSpc>
                <a:spcPct val="150000"/>
              </a:lnSpc>
              <a:spcAft>
                <a:spcPts val="0"/>
              </a:spcAft>
              <a:buNone/>
              <a:defRPr/>
            </a:pPr>
            <a:endParaRPr lang="es-CL" sz="7200" b="1" i="1" dirty="0">
              <a:solidFill>
                <a:schemeClr val="bg1"/>
              </a:solidFill>
            </a:endParaRPr>
          </a:p>
          <a:p>
            <a:pPr marL="0" indent="0" algn="just" eaLnBrk="1" fontAlgn="auto" hangingPunct="1">
              <a:lnSpc>
                <a:spcPct val="150000"/>
              </a:lnSpc>
              <a:spcAft>
                <a:spcPts val="0"/>
              </a:spcAft>
              <a:buNone/>
              <a:defRPr/>
            </a:pPr>
            <a:endParaRPr lang="es-CL" sz="4000" b="1" dirty="0">
              <a:solidFill>
                <a:schemeClr val="bg1"/>
              </a:solidFill>
            </a:endParaRPr>
          </a:p>
          <a:p>
            <a:pPr marL="0" indent="0" algn="just" eaLnBrk="1" fontAlgn="auto" hangingPunct="1">
              <a:lnSpc>
                <a:spcPct val="150000"/>
              </a:lnSpc>
              <a:spcAft>
                <a:spcPts val="0"/>
              </a:spcAft>
              <a:buNone/>
              <a:defRPr/>
            </a:pPr>
            <a:r>
              <a:rPr lang="es-CL" sz="4000" b="1" dirty="0">
                <a:solidFill>
                  <a:schemeClr val="bg1"/>
                </a:solidFill>
              </a:rPr>
              <a:t>	</a:t>
            </a:r>
          </a:p>
        </p:txBody>
      </p:sp>
    </p:spTree>
    <p:extLst>
      <p:ext uri="{BB962C8B-B14F-4D97-AF65-F5344CB8AC3E}">
        <p14:creationId xmlns:p14="http://schemas.microsoft.com/office/powerpoint/2010/main" val="3269662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81281"/>
            <a:ext cx="10490592" cy="599756"/>
          </a:xfrm>
        </p:spPr>
        <p:txBody>
          <a:bodyPr>
            <a:noAutofit/>
          </a:bodyPr>
          <a:lstStyle/>
          <a:p>
            <a:pPr algn="ctr"/>
            <a:r>
              <a:rPr lang="es-CL" b="1" dirty="0">
                <a:solidFill>
                  <a:schemeClr val="bg1"/>
                </a:solidFill>
              </a:rPr>
              <a:t>DEFENSA PENITENCIARIA.</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843280"/>
            <a:ext cx="10490592" cy="5333683"/>
          </a:xfrm>
        </p:spPr>
        <p:txBody>
          <a:bodyPr>
            <a:normAutofit fontScale="55000" lnSpcReduction="20000"/>
          </a:bodyPr>
          <a:lstStyle/>
          <a:p>
            <a:pPr marL="0" indent="0" algn="just" eaLnBrk="1" fontAlgn="auto" hangingPunct="1">
              <a:spcAft>
                <a:spcPts val="0"/>
              </a:spcAft>
              <a:buNone/>
              <a:defRPr/>
            </a:pPr>
            <a:endParaRPr lang="es-CL" sz="8000" b="1" dirty="0">
              <a:solidFill>
                <a:schemeClr val="bg1"/>
              </a:solidFill>
              <a:latin typeface="Century Gothic" panose="020B0502020202020204" pitchFamily="34" charset="0"/>
            </a:endParaRPr>
          </a:p>
          <a:p>
            <a:pPr algn="just" eaLnBrk="1" fontAlgn="auto" hangingPunct="1">
              <a:spcAft>
                <a:spcPts val="0"/>
              </a:spcAft>
              <a:buFontTx/>
              <a:buChar char="-"/>
              <a:defRPr/>
            </a:pPr>
            <a:r>
              <a:rPr lang="es-CL" sz="7300" b="1" dirty="0">
                <a:solidFill>
                  <a:schemeClr val="bg1"/>
                </a:solidFill>
                <a:latin typeface="Century Gothic" panose="020B0502020202020204" pitchFamily="34" charset="0"/>
              </a:rPr>
              <a:t>Origen.</a:t>
            </a:r>
          </a:p>
          <a:p>
            <a:pPr algn="just" eaLnBrk="1" fontAlgn="auto" hangingPunct="1">
              <a:spcAft>
                <a:spcPts val="0"/>
              </a:spcAft>
              <a:buFontTx/>
              <a:buChar char="-"/>
              <a:defRPr/>
            </a:pPr>
            <a:endParaRPr lang="es-CL" sz="7300" b="1" dirty="0">
              <a:solidFill>
                <a:schemeClr val="bg1"/>
              </a:solidFill>
              <a:latin typeface="Century Gothic" panose="020B0502020202020204" pitchFamily="34" charset="0"/>
            </a:endParaRPr>
          </a:p>
          <a:p>
            <a:pPr algn="just" eaLnBrk="1" fontAlgn="auto" hangingPunct="1">
              <a:spcAft>
                <a:spcPts val="0"/>
              </a:spcAft>
              <a:buFontTx/>
              <a:buChar char="-"/>
              <a:defRPr/>
            </a:pPr>
            <a:r>
              <a:rPr lang="es-CL" sz="7300" b="1" dirty="0">
                <a:solidFill>
                  <a:schemeClr val="bg1"/>
                </a:solidFill>
                <a:latin typeface="Century Gothic" panose="020B0502020202020204" pitchFamily="34" charset="0"/>
              </a:rPr>
              <a:t>Modelo de Defensa.</a:t>
            </a:r>
          </a:p>
          <a:p>
            <a:pPr algn="just" eaLnBrk="1" fontAlgn="auto" hangingPunct="1">
              <a:spcAft>
                <a:spcPts val="0"/>
              </a:spcAft>
              <a:buFontTx/>
              <a:buChar char="-"/>
              <a:defRPr/>
            </a:pPr>
            <a:endParaRPr lang="es-CL" sz="7300" b="1" dirty="0">
              <a:solidFill>
                <a:schemeClr val="bg1"/>
              </a:solidFill>
            </a:endParaRPr>
          </a:p>
          <a:p>
            <a:pPr marL="0" indent="0" algn="just" eaLnBrk="1" fontAlgn="auto" hangingPunct="1">
              <a:lnSpc>
                <a:spcPct val="150000"/>
              </a:lnSpc>
              <a:spcAft>
                <a:spcPts val="0"/>
              </a:spcAft>
              <a:buNone/>
              <a:defRPr/>
            </a:pPr>
            <a:r>
              <a:rPr lang="es-CL" sz="7300" b="1" dirty="0">
                <a:solidFill>
                  <a:schemeClr val="bg1"/>
                </a:solidFill>
              </a:rPr>
              <a:t>- Actuaciones Mínimas.</a:t>
            </a:r>
          </a:p>
          <a:p>
            <a:pPr marL="0" indent="0" algn="just" eaLnBrk="1" fontAlgn="auto" hangingPunct="1">
              <a:lnSpc>
                <a:spcPct val="150000"/>
              </a:lnSpc>
              <a:spcAft>
                <a:spcPts val="0"/>
              </a:spcAft>
              <a:buNone/>
              <a:defRPr/>
            </a:pPr>
            <a:endParaRPr lang="es-CL" sz="4000" b="1" dirty="0">
              <a:solidFill>
                <a:schemeClr val="bg1"/>
              </a:solidFill>
            </a:endParaRPr>
          </a:p>
          <a:p>
            <a:pPr marL="0" indent="0" algn="just" eaLnBrk="1" fontAlgn="auto" hangingPunct="1">
              <a:lnSpc>
                <a:spcPct val="150000"/>
              </a:lnSpc>
              <a:spcAft>
                <a:spcPts val="0"/>
              </a:spcAft>
              <a:buNone/>
              <a:defRPr/>
            </a:pPr>
            <a:r>
              <a:rPr lang="es-CL" sz="4000" b="1" dirty="0">
                <a:solidFill>
                  <a:schemeClr val="bg1"/>
                </a:solidFill>
              </a:rPr>
              <a:t>	</a:t>
            </a:r>
          </a:p>
        </p:txBody>
      </p:sp>
    </p:spTree>
    <p:extLst>
      <p:ext uri="{BB962C8B-B14F-4D97-AF65-F5344CB8AC3E}">
        <p14:creationId xmlns:p14="http://schemas.microsoft.com/office/powerpoint/2010/main" val="108241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81281"/>
            <a:ext cx="10490592" cy="599756"/>
          </a:xfrm>
        </p:spPr>
        <p:txBody>
          <a:bodyPr>
            <a:noAutofit/>
          </a:bodyPr>
          <a:lstStyle/>
          <a:p>
            <a:pPr algn="ctr"/>
            <a:r>
              <a:rPr lang="es-CL" b="1" dirty="0">
                <a:solidFill>
                  <a:schemeClr val="bg1"/>
                </a:solidFill>
              </a:rPr>
              <a:t>DEFENSA PENITENCIARIA.</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843280"/>
            <a:ext cx="10490592" cy="5333683"/>
          </a:xfrm>
        </p:spPr>
        <p:txBody>
          <a:bodyPr>
            <a:normAutofit fontScale="47500" lnSpcReduction="20000"/>
          </a:bodyPr>
          <a:lstStyle/>
          <a:p>
            <a:pPr marL="0" indent="0" algn="just" eaLnBrk="1" fontAlgn="auto" hangingPunct="1">
              <a:spcAft>
                <a:spcPts val="0"/>
              </a:spcAft>
              <a:buNone/>
              <a:defRPr/>
            </a:pPr>
            <a:r>
              <a:rPr lang="es-CL" sz="7300" b="1" dirty="0">
                <a:solidFill>
                  <a:schemeClr val="bg1"/>
                </a:solidFill>
                <a:latin typeface="Century Gothic" panose="020B0502020202020204" pitchFamily="34" charset="0"/>
              </a:rPr>
              <a:t>Hacia una Tutela Judicial Efectiva.</a:t>
            </a:r>
          </a:p>
          <a:p>
            <a:pPr marL="0" indent="0" algn="just" eaLnBrk="1" fontAlgn="auto" hangingPunct="1">
              <a:spcAft>
                <a:spcPts val="0"/>
              </a:spcAft>
              <a:buNone/>
              <a:defRPr/>
            </a:pPr>
            <a:endParaRPr lang="es-CL" sz="7300" b="1" dirty="0">
              <a:solidFill>
                <a:schemeClr val="bg1"/>
              </a:solidFill>
              <a:latin typeface="Century Gothic" panose="020B0502020202020204" pitchFamily="34" charset="0"/>
            </a:endParaRPr>
          </a:p>
          <a:p>
            <a:pPr marL="0" indent="0" algn="just" eaLnBrk="1" fontAlgn="auto" hangingPunct="1">
              <a:spcAft>
                <a:spcPts val="0"/>
              </a:spcAft>
              <a:buNone/>
              <a:defRPr/>
            </a:pPr>
            <a:r>
              <a:rPr lang="es-CL" sz="5100" b="1" u="sng" dirty="0">
                <a:solidFill>
                  <a:schemeClr val="bg1"/>
                </a:solidFill>
                <a:latin typeface="Century Gothic" panose="020B0502020202020204" pitchFamily="34" charset="0"/>
              </a:rPr>
              <a:t>Mensaje del CPP Chileno</a:t>
            </a:r>
            <a:r>
              <a:rPr lang="es-CL" sz="7300" b="1" dirty="0">
                <a:solidFill>
                  <a:schemeClr val="bg1"/>
                </a:solidFill>
                <a:latin typeface="Century Gothic" panose="020B0502020202020204" pitchFamily="34" charset="0"/>
              </a:rPr>
              <a:t>.</a:t>
            </a:r>
          </a:p>
          <a:p>
            <a:pPr marL="0" indent="0" algn="just">
              <a:buNone/>
            </a:pPr>
            <a:r>
              <a:rPr lang="es-CL" sz="4000" dirty="0">
                <a:solidFill>
                  <a:schemeClr val="bg1"/>
                </a:solidFill>
                <a:latin typeface="Century Gothic" panose="020B0502020202020204" pitchFamily="34" charset="0"/>
              </a:rPr>
              <a:t>-  La reforma al sistema penal constituye una labor que se extiende más allá de la reforma al proceso penal. Supone, además, </a:t>
            </a:r>
            <a:r>
              <a:rPr lang="es-CL" sz="4000" b="1" u="sng" dirty="0">
                <a:solidFill>
                  <a:schemeClr val="bg1"/>
                </a:solidFill>
                <a:latin typeface="Century Gothic" panose="020B0502020202020204" pitchFamily="34" charset="0"/>
              </a:rPr>
              <a:t>supervigilar la ejecución de las penas para evitar así castigos excesivos y favorecer la reinserción</a:t>
            </a:r>
            <a:r>
              <a:rPr lang="es-CL" sz="4000" dirty="0">
                <a:solidFill>
                  <a:schemeClr val="bg1"/>
                </a:solidFill>
                <a:latin typeface="Century Gothic" panose="020B0502020202020204" pitchFamily="34" charset="0"/>
              </a:rPr>
              <a:t>.</a:t>
            </a:r>
          </a:p>
          <a:p>
            <a:pPr marL="0" indent="0" algn="just">
              <a:buNone/>
            </a:pPr>
            <a:endParaRPr lang="es-CL" sz="4000" dirty="0">
              <a:solidFill>
                <a:schemeClr val="bg1"/>
              </a:solidFill>
              <a:latin typeface="Century Gothic" panose="020B0502020202020204" pitchFamily="34" charset="0"/>
            </a:endParaRPr>
          </a:p>
          <a:p>
            <a:pPr marL="0" indent="0" algn="just">
              <a:buNone/>
            </a:pPr>
            <a:r>
              <a:rPr lang="es-CL" sz="4000" dirty="0">
                <a:solidFill>
                  <a:schemeClr val="bg1"/>
                </a:solidFill>
                <a:latin typeface="Century Gothic" panose="020B0502020202020204" pitchFamily="34" charset="0"/>
              </a:rPr>
              <a:t>- Este proyecto constituye, la pieza central de esa reforma procesal y debe erigirse, además, como </a:t>
            </a:r>
            <a:r>
              <a:rPr lang="es-CL" sz="4000" b="1" u="sng" dirty="0">
                <a:solidFill>
                  <a:schemeClr val="bg1"/>
                </a:solidFill>
                <a:latin typeface="Century Gothic" panose="020B0502020202020204" pitchFamily="34" charset="0"/>
              </a:rPr>
              <a:t>el primer y decisivo paso hacia una reforma del sistema penal en su conjunto. </a:t>
            </a:r>
          </a:p>
          <a:p>
            <a:pPr marL="0" indent="0" algn="just">
              <a:buNone/>
            </a:pPr>
            <a:endParaRPr lang="es-CL" sz="4000" dirty="0">
              <a:solidFill>
                <a:schemeClr val="bg1"/>
              </a:solidFill>
              <a:latin typeface="Century Gothic" panose="020B0502020202020204" pitchFamily="34" charset="0"/>
            </a:endParaRPr>
          </a:p>
          <a:p>
            <a:pPr marL="0" indent="0" algn="just">
              <a:buNone/>
            </a:pPr>
            <a:r>
              <a:rPr lang="es-CL" sz="4000" dirty="0">
                <a:solidFill>
                  <a:schemeClr val="bg1"/>
                </a:solidFill>
                <a:latin typeface="Century Gothic" panose="020B0502020202020204" pitchFamily="34" charset="0"/>
              </a:rPr>
              <a:t>- Se busca cambiar fundamentalmente el modo en que los tribunales desarrollan el procedimiento penal, </a:t>
            </a:r>
            <a:r>
              <a:rPr lang="es-CL" sz="4000" b="1" u="sng" dirty="0">
                <a:solidFill>
                  <a:schemeClr val="bg1"/>
                </a:solidFill>
                <a:latin typeface="Century Gothic" panose="020B0502020202020204" pitchFamily="34" charset="0"/>
              </a:rPr>
              <a:t>proyectando ese cambio hacia el funcionamiento del sistema penitenciario.</a:t>
            </a:r>
          </a:p>
          <a:p>
            <a:pPr marL="0" indent="0" algn="just" eaLnBrk="1" fontAlgn="auto" hangingPunct="1">
              <a:lnSpc>
                <a:spcPct val="150000"/>
              </a:lnSpc>
              <a:spcAft>
                <a:spcPts val="0"/>
              </a:spcAft>
              <a:buNone/>
              <a:defRPr/>
            </a:pPr>
            <a:endParaRPr lang="es-CL" sz="4000" b="1" dirty="0">
              <a:solidFill>
                <a:schemeClr val="bg1"/>
              </a:solidFill>
            </a:endParaRPr>
          </a:p>
          <a:p>
            <a:pPr marL="0" indent="0" algn="just" eaLnBrk="1" fontAlgn="auto" hangingPunct="1">
              <a:lnSpc>
                <a:spcPct val="150000"/>
              </a:lnSpc>
              <a:spcAft>
                <a:spcPts val="0"/>
              </a:spcAft>
              <a:buNone/>
              <a:defRPr/>
            </a:pPr>
            <a:r>
              <a:rPr lang="es-CL" sz="4000" b="1" dirty="0">
                <a:solidFill>
                  <a:schemeClr val="bg1"/>
                </a:solidFill>
              </a:rPr>
              <a:t>	</a:t>
            </a:r>
          </a:p>
        </p:txBody>
      </p:sp>
    </p:spTree>
    <p:extLst>
      <p:ext uri="{BB962C8B-B14F-4D97-AF65-F5344CB8AC3E}">
        <p14:creationId xmlns:p14="http://schemas.microsoft.com/office/powerpoint/2010/main" val="229696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365125"/>
            <a:ext cx="9764151" cy="1325563"/>
          </a:xfrm>
        </p:spPr>
        <p:txBody>
          <a:bodyPr>
            <a:normAutofit/>
          </a:bodyPr>
          <a:lstStyle/>
          <a:p>
            <a:r>
              <a:rPr lang="es-CL" sz="4100" dirty="0">
                <a:solidFill>
                  <a:schemeClr val="bg1"/>
                </a:solidFill>
              </a:rPr>
              <a:t>Programa</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604496" y="1690688"/>
            <a:ext cx="9764152" cy="4351338"/>
          </a:xfrm>
        </p:spPr>
        <p:txBody>
          <a:bodyPr/>
          <a:lstStyle/>
          <a:p>
            <a:endParaRPr lang="es-CL" dirty="0">
              <a:solidFill>
                <a:schemeClr val="bg1"/>
              </a:solidFill>
            </a:endParaRPr>
          </a:p>
          <a:p>
            <a:r>
              <a:rPr lang="es-CL" dirty="0">
                <a:solidFill>
                  <a:schemeClr val="bg1"/>
                </a:solidFill>
              </a:rPr>
              <a:t>Derechos Humanos. </a:t>
            </a:r>
          </a:p>
          <a:p>
            <a:endParaRPr lang="es-CL" dirty="0">
              <a:solidFill>
                <a:schemeClr val="bg1"/>
              </a:solidFill>
            </a:endParaRPr>
          </a:p>
          <a:p>
            <a:r>
              <a:rPr lang="es-CL" dirty="0">
                <a:solidFill>
                  <a:schemeClr val="bg1"/>
                </a:solidFill>
              </a:rPr>
              <a:t>Sistemas de Protección de Derechos. </a:t>
            </a:r>
          </a:p>
          <a:p>
            <a:endParaRPr lang="es-CL" dirty="0">
              <a:solidFill>
                <a:schemeClr val="bg1"/>
              </a:solidFill>
            </a:endParaRPr>
          </a:p>
          <a:p>
            <a:r>
              <a:rPr lang="es-CL" dirty="0">
                <a:solidFill>
                  <a:schemeClr val="bg1"/>
                </a:solidFill>
              </a:rPr>
              <a:t>Defensa Penitenciaria y Tutela Judicial Efectiva. </a:t>
            </a:r>
          </a:p>
        </p:txBody>
      </p:sp>
    </p:spTree>
    <p:extLst>
      <p:ext uri="{BB962C8B-B14F-4D97-AF65-F5344CB8AC3E}">
        <p14:creationId xmlns:p14="http://schemas.microsoft.com/office/powerpoint/2010/main" val="163282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81281"/>
            <a:ext cx="10490592" cy="599756"/>
          </a:xfrm>
        </p:spPr>
        <p:txBody>
          <a:bodyPr>
            <a:noAutofit/>
          </a:bodyPr>
          <a:lstStyle/>
          <a:p>
            <a:pPr algn="ctr"/>
            <a:r>
              <a:rPr lang="es-CL" b="1" dirty="0">
                <a:solidFill>
                  <a:schemeClr val="bg1"/>
                </a:solidFill>
              </a:rPr>
              <a:t>DEFENSA PENITENCIARIA.</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843280"/>
            <a:ext cx="10490592" cy="5333683"/>
          </a:xfrm>
        </p:spPr>
        <p:txBody>
          <a:bodyPr>
            <a:normAutofit fontScale="25000" lnSpcReduction="20000"/>
          </a:bodyPr>
          <a:lstStyle/>
          <a:p>
            <a:pPr marL="0" indent="0" algn="just" eaLnBrk="1" fontAlgn="auto" hangingPunct="1">
              <a:spcAft>
                <a:spcPts val="0"/>
              </a:spcAft>
              <a:buNone/>
              <a:defRPr/>
            </a:pPr>
            <a:endParaRPr lang="es-CL" sz="7300" b="1" dirty="0">
              <a:solidFill>
                <a:schemeClr val="bg1"/>
              </a:solidFill>
              <a:latin typeface="Century Gothic" panose="020B0502020202020204" pitchFamily="34" charset="0"/>
            </a:endParaRPr>
          </a:p>
          <a:p>
            <a:pPr marL="0" indent="0" algn="just" eaLnBrk="1" fontAlgn="auto" hangingPunct="1">
              <a:spcAft>
                <a:spcPts val="0"/>
              </a:spcAft>
              <a:buNone/>
              <a:defRPr/>
            </a:pPr>
            <a:r>
              <a:rPr lang="es-CL" sz="9600" b="1" dirty="0">
                <a:solidFill>
                  <a:schemeClr val="bg1"/>
                </a:solidFill>
                <a:latin typeface="Century Gothic" panose="020B0502020202020204" pitchFamily="34" charset="0"/>
              </a:rPr>
              <a:t>Control Jurisdiccional.</a:t>
            </a:r>
          </a:p>
          <a:p>
            <a:pPr marL="0" indent="0" algn="just" eaLnBrk="1" fontAlgn="auto" hangingPunct="1">
              <a:spcAft>
                <a:spcPts val="0"/>
              </a:spcAft>
              <a:buNone/>
              <a:defRPr/>
            </a:pPr>
            <a:endParaRPr lang="es-CL" sz="9600" b="1" dirty="0">
              <a:solidFill>
                <a:schemeClr val="bg1"/>
              </a:solidFill>
              <a:latin typeface="Century Gothic" panose="020B0502020202020204" pitchFamily="34" charset="0"/>
            </a:endParaRPr>
          </a:p>
          <a:p>
            <a:pPr marL="0" indent="0" algn="just" eaLnBrk="1" fontAlgn="auto" hangingPunct="1">
              <a:spcAft>
                <a:spcPts val="0"/>
              </a:spcAft>
              <a:buNone/>
              <a:defRPr/>
            </a:pPr>
            <a:r>
              <a:rPr lang="es-CL" sz="9600" b="1" dirty="0">
                <a:solidFill>
                  <a:schemeClr val="bg1"/>
                </a:solidFill>
                <a:latin typeface="Century Gothic" panose="020B0502020202020204" pitchFamily="34" charset="0"/>
              </a:rPr>
              <a:t>Posibilidad de impugnación específica. </a:t>
            </a:r>
          </a:p>
          <a:p>
            <a:pPr marL="0" indent="0" algn="just" eaLnBrk="1" fontAlgn="auto" hangingPunct="1">
              <a:spcAft>
                <a:spcPts val="0"/>
              </a:spcAft>
              <a:buNone/>
              <a:defRPr/>
            </a:pPr>
            <a:endParaRPr lang="es-CL" sz="9600" b="1" dirty="0">
              <a:solidFill>
                <a:schemeClr val="bg1"/>
              </a:solidFill>
              <a:latin typeface="Century Gothic" panose="020B0502020202020204" pitchFamily="34" charset="0"/>
            </a:endParaRPr>
          </a:p>
          <a:p>
            <a:pPr marL="0" indent="0" algn="just" eaLnBrk="1" fontAlgn="auto" hangingPunct="1">
              <a:spcAft>
                <a:spcPts val="0"/>
              </a:spcAft>
              <a:buNone/>
              <a:defRPr/>
            </a:pPr>
            <a:r>
              <a:rPr lang="es-CL" sz="9600" b="1" dirty="0">
                <a:solidFill>
                  <a:schemeClr val="bg1"/>
                </a:solidFill>
                <a:latin typeface="Century Gothic" panose="020B0502020202020204" pitchFamily="34" charset="0"/>
              </a:rPr>
              <a:t>CHILE</a:t>
            </a:r>
          </a:p>
          <a:p>
            <a:pPr marL="0" indent="0" algn="just" eaLnBrk="1" fontAlgn="auto" hangingPunct="1">
              <a:spcAft>
                <a:spcPts val="0"/>
              </a:spcAft>
              <a:buNone/>
              <a:defRPr/>
            </a:pPr>
            <a:endParaRPr lang="es-CL" sz="9600" b="1" dirty="0">
              <a:solidFill>
                <a:schemeClr val="bg1"/>
              </a:solidFill>
              <a:latin typeface="Century Gothic" panose="020B0502020202020204" pitchFamily="34" charset="0"/>
            </a:endParaRPr>
          </a:p>
          <a:p>
            <a:pPr algn="just" eaLnBrk="1" fontAlgn="auto" hangingPunct="1">
              <a:spcAft>
                <a:spcPts val="0"/>
              </a:spcAft>
              <a:buFontTx/>
              <a:buChar char="-"/>
              <a:defRPr/>
            </a:pPr>
            <a:r>
              <a:rPr lang="es-CL" sz="9600" b="1" dirty="0">
                <a:solidFill>
                  <a:schemeClr val="bg1"/>
                </a:solidFill>
                <a:latin typeface="Century Gothic" panose="020B0502020202020204" pitchFamily="34" charset="0"/>
              </a:rPr>
              <a:t>Administrativo. (Recurso de Petición / Jerárquico)</a:t>
            </a:r>
          </a:p>
          <a:p>
            <a:pPr marL="0" indent="0" algn="just" eaLnBrk="1" fontAlgn="auto" hangingPunct="1">
              <a:spcAft>
                <a:spcPts val="0"/>
              </a:spcAft>
              <a:buNone/>
              <a:defRPr/>
            </a:pPr>
            <a:endParaRPr lang="es-CL" sz="9600" b="1" dirty="0">
              <a:solidFill>
                <a:schemeClr val="bg1"/>
              </a:solidFill>
              <a:latin typeface="Century Gothic" panose="020B0502020202020204" pitchFamily="34" charset="0"/>
            </a:endParaRPr>
          </a:p>
          <a:p>
            <a:pPr algn="just" eaLnBrk="1" fontAlgn="auto" hangingPunct="1">
              <a:spcAft>
                <a:spcPts val="0"/>
              </a:spcAft>
              <a:buFontTx/>
              <a:buChar char="-"/>
              <a:defRPr/>
            </a:pPr>
            <a:r>
              <a:rPr lang="es-CL" sz="9600" b="1" dirty="0">
                <a:solidFill>
                  <a:schemeClr val="bg1"/>
                </a:solidFill>
                <a:latin typeface="Century Gothic" panose="020B0502020202020204" pitchFamily="34" charset="0"/>
              </a:rPr>
              <a:t>Judicial. (Protección / Amparo / Cautela de Garantías / Art 95 CPP</a:t>
            </a:r>
          </a:p>
          <a:p>
            <a:pPr algn="just" eaLnBrk="1" fontAlgn="auto" hangingPunct="1">
              <a:spcAft>
                <a:spcPts val="0"/>
              </a:spcAft>
              <a:buFontTx/>
              <a:buChar char="-"/>
              <a:defRPr/>
            </a:pPr>
            <a:endParaRPr lang="es-CL" sz="7300" b="1" dirty="0">
              <a:solidFill>
                <a:schemeClr val="bg1"/>
              </a:solidFill>
              <a:latin typeface="Century Gothic" panose="020B0502020202020204" pitchFamily="34" charset="0"/>
            </a:endParaRPr>
          </a:p>
          <a:p>
            <a:pPr algn="just" eaLnBrk="1" fontAlgn="auto" hangingPunct="1">
              <a:spcAft>
                <a:spcPts val="0"/>
              </a:spcAft>
              <a:buFontTx/>
              <a:buChar char="-"/>
              <a:defRPr/>
            </a:pPr>
            <a:endParaRPr lang="es-CL" sz="7300" b="1" dirty="0">
              <a:solidFill>
                <a:schemeClr val="bg1"/>
              </a:solidFill>
              <a:latin typeface="Century Gothic" panose="020B0502020202020204" pitchFamily="34" charset="0"/>
            </a:endParaRPr>
          </a:p>
          <a:p>
            <a:pPr marL="0" indent="0" algn="just" eaLnBrk="1" fontAlgn="auto" hangingPunct="1">
              <a:lnSpc>
                <a:spcPct val="150000"/>
              </a:lnSpc>
              <a:spcAft>
                <a:spcPts val="0"/>
              </a:spcAft>
              <a:buNone/>
              <a:defRPr/>
            </a:pPr>
            <a:endParaRPr lang="es-CL" sz="4000" b="1" dirty="0">
              <a:solidFill>
                <a:schemeClr val="bg1"/>
              </a:solidFill>
            </a:endParaRPr>
          </a:p>
          <a:p>
            <a:pPr marL="0" indent="0" algn="just" eaLnBrk="1" fontAlgn="auto" hangingPunct="1">
              <a:lnSpc>
                <a:spcPct val="150000"/>
              </a:lnSpc>
              <a:spcAft>
                <a:spcPts val="0"/>
              </a:spcAft>
              <a:buNone/>
              <a:defRPr/>
            </a:pPr>
            <a:endParaRPr lang="es-CL" sz="4000" b="1" dirty="0">
              <a:solidFill>
                <a:schemeClr val="bg1"/>
              </a:solidFill>
            </a:endParaRPr>
          </a:p>
          <a:p>
            <a:pPr marL="0" indent="0" algn="just" eaLnBrk="1" fontAlgn="auto" hangingPunct="1">
              <a:lnSpc>
                <a:spcPct val="150000"/>
              </a:lnSpc>
              <a:spcAft>
                <a:spcPts val="0"/>
              </a:spcAft>
              <a:buNone/>
              <a:defRPr/>
            </a:pPr>
            <a:r>
              <a:rPr lang="es-CL" sz="4000" b="1" dirty="0">
                <a:solidFill>
                  <a:schemeClr val="bg1"/>
                </a:solidFill>
              </a:rPr>
              <a:t>	</a:t>
            </a:r>
          </a:p>
        </p:txBody>
      </p:sp>
    </p:spTree>
    <p:extLst>
      <p:ext uri="{BB962C8B-B14F-4D97-AF65-F5344CB8AC3E}">
        <p14:creationId xmlns:p14="http://schemas.microsoft.com/office/powerpoint/2010/main" val="234049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365125"/>
            <a:ext cx="9764151" cy="965835"/>
          </a:xfrm>
        </p:spPr>
        <p:txBody>
          <a:bodyPr>
            <a:normAutofit/>
          </a:bodyPr>
          <a:lstStyle/>
          <a:p>
            <a:r>
              <a:rPr lang="es-CL" sz="4100" dirty="0">
                <a:solidFill>
                  <a:schemeClr val="bg1"/>
                </a:solidFill>
              </a:rPr>
              <a:t>Derechos Humanos.</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604496" y="1330960"/>
            <a:ext cx="10181104" cy="4947920"/>
          </a:xfrm>
        </p:spPr>
        <p:txBody>
          <a:bodyPr>
            <a:noAutofit/>
          </a:bodyPr>
          <a:lstStyle/>
          <a:p>
            <a:pPr algn="just">
              <a:lnSpc>
                <a:spcPct val="100000"/>
              </a:lnSpc>
              <a:spcBef>
                <a:spcPts val="0"/>
              </a:spcBef>
            </a:pPr>
            <a:r>
              <a:rPr lang="es-CL" sz="2400" dirty="0">
                <a:solidFill>
                  <a:schemeClr val="bg1"/>
                </a:solidFill>
              </a:rPr>
              <a:t>Son las atribuciones que tenemos todos los seres humanos por el solo hecho de existir, independientemente de la raza, sexo, color, idioma, religión, orientación sexual, edad, opinión política o de otra índole, origen nacional o social, posición económica o nacimiento.</a:t>
            </a:r>
          </a:p>
          <a:p>
            <a:pPr marL="0" indent="0" algn="just">
              <a:lnSpc>
                <a:spcPct val="100000"/>
              </a:lnSpc>
              <a:spcBef>
                <a:spcPts val="0"/>
              </a:spcBef>
              <a:buNone/>
            </a:pPr>
            <a:endParaRPr lang="es-CL" sz="2400" dirty="0">
              <a:solidFill>
                <a:schemeClr val="bg1"/>
              </a:solidFill>
            </a:endParaRPr>
          </a:p>
          <a:p>
            <a:pPr marL="0" indent="0" algn="just">
              <a:lnSpc>
                <a:spcPct val="100000"/>
              </a:lnSpc>
              <a:spcBef>
                <a:spcPts val="0"/>
              </a:spcBef>
              <a:buNone/>
            </a:pPr>
            <a:endParaRPr lang="es-CL" sz="2400" dirty="0">
              <a:solidFill>
                <a:schemeClr val="bg1"/>
              </a:solidFill>
            </a:endParaRPr>
          </a:p>
          <a:p>
            <a:pPr algn="just">
              <a:lnSpc>
                <a:spcPct val="100000"/>
              </a:lnSpc>
              <a:spcBef>
                <a:spcPts val="0"/>
              </a:spcBef>
            </a:pPr>
            <a:r>
              <a:rPr lang="es-CL" sz="2400" dirty="0">
                <a:solidFill>
                  <a:schemeClr val="bg1"/>
                </a:solidFill>
              </a:rPr>
              <a:t>Las expresiones derechos humanos y derechos fundamentales indistintamente se refieren a las facultades que tienen las personas, por una parte, para vivir libres de la intervención arbitraria del Estado, y por otra, para solicitar al Estado que realice determinadas acciones destinadas a permitirles desenvolverse en sus vidas. (INDH, 2010).</a:t>
            </a:r>
          </a:p>
          <a:p>
            <a:endParaRPr lang="es-CL" sz="2200" dirty="0">
              <a:solidFill>
                <a:schemeClr val="bg1"/>
              </a:solidFill>
            </a:endParaRPr>
          </a:p>
          <a:p>
            <a:endParaRPr lang="es-CL" sz="2200" dirty="0">
              <a:solidFill>
                <a:schemeClr val="bg1"/>
              </a:solidFill>
            </a:endParaRPr>
          </a:p>
        </p:txBody>
      </p:sp>
    </p:spTree>
    <p:extLst>
      <p:ext uri="{BB962C8B-B14F-4D97-AF65-F5344CB8AC3E}">
        <p14:creationId xmlns:p14="http://schemas.microsoft.com/office/powerpoint/2010/main" val="114757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365125"/>
            <a:ext cx="9764151" cy="965835"/>
          </a:xfrm>
        </p:spPr>
        <p:txBody>
          <a:bodyPr>
            <a:normAutofit/>
          </a:bodyPr>
          <a:lstStyle/>
          <a:p>
            <a:r>
              <a:rPr lang="es-CL" sz="4100" dirty="0">
                <a:solidFill>
                  <a:schemeClr val="bg1"/>
                </a:solidFill>
              </a:rPr>
              <a:t>Tres aproximaciones comprensivas de DD.HH.</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604496" y="1330960"/>
            <a:ext cx="10181104" cy="4947920"/>
          </a:xfrm>
        </p:spPr>
        <p:txBody>
          <a:bodyPr>
            <a:noAutofit/>
          </a:bodyPr>
          <a:lstStyle/>
          <a:p>
            <a:endParaRPr lang="es-CL" sz="2200" dirty="0">
              <a:solidFill>
                <a:schemeClr val="bg1"/>
              </a:solidFill>
            </a:endParaRPr>
          </a:p>
          <a:p>
            <a:endParaRPr lang="es-CL" sz="2200" dirty="0">
              <a:solidFill>
                <a:schemeClr val="bg1"/>
              </a:solidFill>
            </a:endParaRPr>
          </a:p>
        </p:txBody>
      </p:sp>
      <p:grpSp>
        <p:nvGrpSpPr>
          <p:cNvPr id="6" name="Grupo 5">
            <a:extLst>
              <a:ext uri="{FF2B5EF4-FFF2-40B4-BE49-F238E27FC236}">
                <a16:creationId xmlns:a16="http://schemas.microsoft.com/office/drawing/2014/main" id="{D21A1752-A61C-4C35-AC82-BFD9151F24B8}"/>
              </a:ext>
            </a:extLst>
          </p:cNvPr>
          <p:cNvGrpSpPr/>
          <p:nvPr/>
        </p:nvGrpSpPr>
        <p:grpSpPr>
          <a:xfrm>
            <a:off x="4041063" y="1219200"/>
            <a:ext cx="4337319" cy="3048001"/>
            <a:chOff x="533434" y="328271"/>
            <a:chExt cx="4242283" cy="4242283"/>
          </a:xfrm>
        </p:grpSpPr>
        <p:sp>
          <p:nvSpPr>
            <p:cNvPr id="7" name="Círculo parcial 6">
              <a:extLst>
                <a:ext uri="{FF2B5EF4-FFF2-40B4-BE49-F238E27FC236}">
                  <a16:creationId xmlns:a16="http://schemas.microsoft.com/office/drawing/2014/main" id="{F0FC7B3B-1F14-4F71-9A7E-7CB2F3D02F3F}"/>
                </a:ext>
              </a:extLst>
            </p:cNvPr>
            <p:cNvSpPr/>
            <p:nvPr/>
          </p:nvSpPr>
          <p:spPr>
            <a:xfrm>
              <a:off x="533434" y="328271"/>
              <a:ext cx="4242283" cy="4242283"/>
            </a:xfrm>
            <a:prstGeom prst="pie">
              <a:avLst>
                <a:gd name="adj1" fmla="val 16200000"/>
                <a:gd name="adj2" fmla="val 1800000"/>
              </a:avLst>
            </a:prstGeom>
            <a:solidFill>
              <a:srgbClr val="2D2DB9">
                <a:lumMod val="60000"/>
                <a:lumOff val="40000"/>
              </a:srgbClr>
            </a:solidFill>
            <a:ln w="25400" cap="flat" cmpd="sng" algn="ctr">
              <a:solidFill>
                <a:srgbClr val="808080">
                  <a:hueOff val="0"/>
                  <a:satOff val="0"/>
                  <a:lumOff val="0"/>
                  <a:alphaOff val="0"/>
                </a:srgbClr>
              </a:solidFill>
              <a:prstDash val="solid"/>
            </a:ln>
            <a:effectLst/>
          </p:spPr>
          <p:txBody>
            <a:bodyPr/>
            <a:lstStyle/>
            <a:p>
              <a:endParaRPr lang="es-CL" dirty="0"/>
            </a:p>
          </p:txBody>
        </p:sp>
        <p:sp>
          <p:nvSpPr>
            <p:cNvPr id="8" name="Círculo parcial 4">
              <a:extLst>
                <a:ext uri="{FF2B5EF4-FFF2-40B4-BE49-F238E27FC236}">
                  <a16:creationId xmlns:a16="http://schemas.microsoft.com/office/drawing/2014/main" id="{DB2C780C-B66D-45A0-BDC3-B8CED61EF00A}"/>
                </a:ext>
              </a:extLst>
            </p:cNvPr>
            <p:cNvSpPr txBox="1"/>
            <p:nvPr/>
          </p:nvSpPr>
          <p:spPr>
            <a:xfrm>
              <a:off x="2781716" y="1227232"/>
              <a:ext cx="1515101" cy="1262584"/>
            </a:xfrm>
            <a:prstGeom prst="rect">
              <a:avLst/>
            </a:prstGeom>
            <a:noFill/>
            <a:ln>
              <a:noFill/>
            </a:ln>
            <a:effectLst/>
          </p:spPr>
          <p:txBody>
            <a:bodyPr spcFirstLastPara="0" vert="horz" wrap="square" lIns="30480" tIns="30480" rIns="30480" bIns="3048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s-CL" sz="2400" b="0" i="0" u="none" strike="noStrike" kern="1200" cap="none" spc="0" normalizeH="0" baseline="0" noProof="0" dirty="0">
                  <a:ln>
                    <a:noFill/>
                  </a:ln>
                  <a:solidFill>
                    <a:srgbClr val="FFFFFF"/>
                  </a:solidFill>
                  <a:effectLst/>
                  <a:uLnTx/>
                  <a:uFillTx/>
                  <a:latin typeface="Arial"/>
                  <a:ea typeface="MS Gothic"/>
                  <a:cs typeface="+mn-cs"/>
                </a:rPr>
                <a:t>Dimensión Ética</a:t>
              </a:r>
            </a:p>
          </p:txBody>
        </p:sp>
      </p:grpSp>
      <p:grpSp>
        <p:nvGrpSpPr>
          <p:cNvPr id="9" name="Grupo 8">
            <a:extLst>
              <a:ext uri="{FF2B5EF4-FFF2-40B4-BE49-F238E27FC236}">
                <a16:creationId xmlns:a16="http://schemas.microsoft.com/office/drawing/2014/main" id="{D321064E-C893-40CE-94BF-D51886731F11}"/>
              </a:ext>
            </a:extLst>
          </p:cNvPr>
          <p:cNvGrpSpPr/>
          <p:nvPr/>
        </p:nvGrpSpPr>
        <p:grpSpPr>
          <a:xfrm>
            <a:off x="4041063" y="781836"/>
            <a:ext cx="4335127" cy="4216883"/>
            <a:chOff x="458560" y="479782"/>
            <a:chExt cx="4242283" cy="4242283"/>
          </a:xfrm>
        </p:grpSpPr>
        <p:sp>
          <p:nvSpPr>
            <p:cNvPr id="10" name="Círculo parcial 9">
              <a:extLst>
                <a:ext uri="{FF2B5EF4-FFF2-40B4-BE49-F238E27FC236}">
                  <a16:creationId xmlns:a16="http://schemas.microsoft.com/office/drawing/2014/main" id="{7CA4C758-FEB7-4A6D-A417-FF48990D0016}"/>
                </a:ext>
              </a:extLst>
            </p:cNvPr>
            <p:cNvSpPr/>
            <p:nvPr/>
          </p:nvSpPr>
          <p:spPr>
            <a:xfrm>
              <a:off x="458560" y="479782"/>
              <a:ext cx="4242283" cy="4242283"/>
            </a:xfrm>
            <a:prstGeom prst="pie">
              <a:avLst>
                <a:gd name="adj1" fmla="val 1800000"/>
                <a:gd name="adj2" fmla="val 9000000"/>
              </a:avLst>
            </a:prstGeom>
            <a:solidFill>
              <a:schemeClr val="accent1">
                <a:lumMod val="75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1" name="Círculo parcial 4">
              <a:extLst>
                <a:ext uri="{FF2B5EF4-FFF2-40B4-BE49-F238E27FC236}">
                  <a16:creationId xmlns:a16="http://schemas.microsoft.com/office/drawing/2014/main" id="{185C2C06-0892-4B31-9BB5-5BBB19E62F41}"/>
                </a:ext>
              </a:extLst>
            </p:cNvPr>
            <p:cNvSpPr txBox="1"/>
            <p:nvPr/>
          </p:nvSpPr>
          <p:spPr>
            <a:xfrm>
              <a:off x="1468628" y="3232216"/>
              <a:ext cx="2272652" cy="1111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CL" sz="2400" kern="1200" dirty="0"/>
                <a:t>Dimensión Política</a:t>
              </a:r>
            </a:p>
          </p:txBody>
        </p:sp>
      </p:grpSp>
      <p:sp>
        <p:nvSpPr>
          <p:cNvPr id="12" name="19 CuadroTexto">
            <a:extLst>
              <a:ext uri="{FF2B5EF4-FFF2-40B4-BE49-F238E27FC236}">
                <a16:creationId xmlns:a16="http://schemas.microsoft.com/office/drawing/2014/main" id="{448789FF-14CC-4A36-8FE3-40F03F783C17}"/>
              </a:ext>
            </a:extLst>
          </p:cNvPr>
          <p:cNvSpPr txBox="1"/>
          <p:nvPr/>
        </p:nvSpPr>
        <p:spPr>
          <a:xfrm>
            <a:off x="1930399" y="1737360"/>
            <a:ext cx="1951615" cy="1763760"/>
          </a:xfrm>
          <a:prstGeom prst="rect">
            <a:avLst/>
          </a:prstGeom>
          <a:noFill/>
        </p:spPr>
        <p:txBody>
          <a:bodyPr wrap="square" lIns="100782" tIns="50391" rIns="100782" bIns="50391" rtlCol="0">
            <a:spAutoFit/>
          </a:bodyPr>
          <a:lstStyle/>
          <a:p>
            <a:r>
              <a:rPr lang="es-CL" dirty="0">
                <a:solidFill>
                  <a:schemeClr val="bg1"/>
                </a:solidFill>
              </a:rPr>
              <a:t>Tratados, Pactos, convenciones, convenios.</a:t>
            </a:r>
          </a:p>
          <a:p>
            <a:endParaRPr lang="es-CL" dirty="0">
              <a:solidFill>
                <a:schemeClr val="bg1"/>
              </a:solidFill>
            </a:endParaRPr>
          </a:p>
          <a:p>
            <a:r>
              <a:rPr lang="es-ES" dirty="0">
                <a:solidFill>
                  <a:schemeClr val="bg1"/>
                </a:solidFill>
              </a:rPr>
              <a:t>Constitución y leyes.</a:t>
            </a:r>
            <a:endParaRPr lang="es-CL" dirty="0">
              <a:solidFill>
                <a:schemeClr val="bg1"/>
              </a:solidFill>
            </a:endParaRPr>
          </a:p>
        </p:txBody>
      </p:sp>
      <p:sp>
        <p:nvSpPr>
          <p:cNvPr id="13" name="21 CuadroTexto">
            <a:extLst>
              <a:ext uri="{FF2B5EF4-FFF2-40B4-BE49-F238E27FC236}">
                <a16:creationId xmlns:a16="http://schemas.microsoft.com/office/drawing/2014/main" id="{1CA3A61C-AFCE-4FC7-93A6-7888BAFFC90B}"/>
              </a:ext>
            </a:extLst>
          </p:cNvPr>
          <p:cNvSpPr txBox="1"/>
          <p:nvPr/>
        </p:nvSpPr>
        <p:spPr>
          <a:xfrm>
            <a:off x="8455167" y="1457015"/>
            <a:ext cx="1471154" cy="1763760"/>
          </a:xfrm>
          <a:prstGeom prst="rect">
            <a:avLst/>
          </a:prstGeom>
          <a:noFill/>
        </p:spPr>
        <p:txBody>
          <a:bodyPr wrap="square" lIns="100782" tIns="50391" rIns="100782" bIns="50391" rtlCol="0">
            <a:spAutoFit/>
          </a:bodyPr>
          <a:lstStyle/>
          <a:p>
            <a:pPr algn="just"/>
            <a:r>
              <a:rPr lang="es-CL" dirty="0">
                <a:solidFill>
                  <a:schemeClr val="bg1"/>
                </a:solidFill>
              </a:rPr>
              <a:t>Disposiciones que orientan las relaciones entre las personas.</a:t>
            </a:r>
          </a:p>
          <a:p>
            <a:pPr algn="just"/>
            <a:endParaRPr lang="es-CL" dirty="0">
              <a:solidFill>
                <a:schemeClr val="bg1"/>
              </a:solidFill>
            </a:endParaRPr>
          </a:p>
        </p:txBody>
      </p:sp>
      <p:sp>
        <p:nvSpPr>
          <p:cNvPr id="14" name="20 CuadroTexto">
            <a:extLst>
              <a:ext uri="{FF2B5EF4-FFF2-40B4-BE49-F238E27FC236}">
                <a16:creationId xmlns:a16="http://schemas.microsoft.com/office/drawing/2014/main" id="{29F94E66-4EEF-41A8-B5DC-D8884416E56D}"/>
              </a:ext>
            </a:extLst>
          </p:cNvPr>
          <p:cNvSpPr txBox="1"/>
          <p:nvPr/>
        </p:nvSpPr>
        <p:spPr>
          <a:xfrm>
            <a:off x="4339348" y="5172418"/>
            <a:ext cx="3834913" cy="932763"/>
          </a:xfrm>
          <a:prstGeom prst="rect">
            <a:avLst/>
          </a:prstGeom>
          <a:noFill/>
        </p:spPr>
        <p:txBody>
          <a:bodyPr wrap="square" lIns="100782" tIns="50391" rIns="100782" bIns="50391" rtlCol="0">
            <a:spAutoFit/>
          </a:bodyPr>
          <a:lstStyle/>
          <a:p>
            <a:r>
              <a:rPr lang="es-CL" dirty="0">
                <a:solidFill>
                  <a:schemeClr val="bg1"/>
                </a:solidFill>
              </a:rPr>
              <a:t>Reconocimiento de avances y desafíos.</a:t>
            </a:r>
          </a:p>
          <a:p>
            <a:r>
              <a:rPr lang="es-CL" dirty="0">
                <a:solidFill>
                  <a:schemeClr val="bg1"/>
                </a:solidFill>
              </a:rPr>
              <a:t>Establecimiento de un ideal común</a:t>
            </a:r>
          </a:p>
          <a:p>
            <a:r>
              <a:rPr lang="es-CL" dirty="0">
                <a:solidFill>
                  <a:schemeClr val="bg1"/>
                </a:solidFill>
              </a:rPr>
              <a:t> </a:t>
            </a:r>
          </a:p>
        </p:txBody>
      </p:sp>
      <p:grpSp>
        <p:nvGrpSpPr>
          <p:cNvPr id="15" name="Grupo 14">
            <a:extLst>
              <a:ext uri="{FF2B5EF4-FFF2-40B4-BE49-F238E27FC236}">
                <a16:creationId xmlns:a16="http://schemas.microsoft.com/office/drawing/2014/main" id="{B5E01DE2-7DCA-4982-AE7C-5C5F09F9D06F}"/>
              </a:ext>
            </a:extLst>
          </p:cNvPr>
          <p:cNvGrpSpPr/>
          <p:nvPr/>
        </p:nvGrpSpPr>
        <p:grpSpPr>
          <a:xfrm>
            <a:off x="3879822" y="1219200"/>
            <a:ext cx="4337319" cy="3159761"/>
            <a:chOff x="371189" y="328271"/>
            <a:chExt cx="4242283" cy="4242283"/>
          </a:xfrm>
        </p:grpSpPr>
        <p:sp>
          <p:nvSpPr>
            <p:cNvPr id="16" name="Círculo parcial 15">
              <a:extLst>
                <a:ext uri="{FF2B5EF4-FFF2-40B4-BE49-F238E27FC236}">
                  <a16:creationId xmlns:a16="http://schemas.microsoft.com/office/drawing/2014/main" id="{0EF6CDCE-08A0-4C92-B49F-2477D288B2E8}"/>
                </a:ext>
              </a:extLst>
            </p:cNvPr>
            <p:cNvSpPr/>
            <p:nvPr/>
          </p:nvSpPr>
          <p:spPr>
            <a:xfrm>
              <a:off x="371189" y="328271"/>
              <a:ext cx="4242283" cy="4242283"/>
            </a:xfrm>
            <a:prstGeom prst="pie">
              <a:avLst>
                <a:gd name="adj1" fmla="val 9000000"/>
                <a:gd name="adj2" fmla="val 16200000"/>
              </a:avLst>
            </a:prstGeom>
            <a:solidFill>
              <a:srgbClr val="3333CC">
                <a:lumMod val="75000"/>
              </a:srgbClr>
            </a:solidFill>
            <a:ln w="25400" cap="flat" cmpd="sng" algn="ctr">
              <a:solidFill>
                <a:srgbClr val="808080">
                  <a:hueOff val="0"/>
                  <a:satOff val="0"/>
                  <a:lumOff val="0"/>
                  <a:alphaOff val="0"/>
                </a:srgbClr>
              </a:solidFill>
              <a:prstDash val="solid"/>
            </a:ln>
            <a:effectLst/>
          </p:spPr>
        </p:sp>
        <p:sp>
          <p:nvSpPr>
            <p:cNvPr id="17" name="Círculo parcial 4">
              <a:extLst>
                <a:ext uri="{FF2B5EF4-FFF2-40B4-BE49-F238E27FC236}">
                  <a16:creationId xmlns:a16="http://schemas.microsoft.com/office/drawing/2014/main" id="{67A6C8F4-7B6E-421B-A9AB-A5FAA7D4840C}"/>
                </a:ext>
              </a:extLst>
            </p:cNvPr>
            <p:cNvSpPr txBox="1"/>
            <p:nvPr/>
          </p:nvSpPr>
          <p:spPr>
            <a:xfrm>
              <a:off x="862587" y="1227232"/>
              <a:ext cx="1515101" cy="1262584"/>
            </a:xfrm>
            <a:prstGeom prst="rect">
              <a:avLst/>
            </a:prstGeom>
            <a:noFill/>
            <a:ln>
              <a:noFill/>
            </a:ln>
            <a:effectLst/>
          </p:spPr>
          <p:txBody>
            <a:bodyPr spcFirstLastPara="0" vert="horz" wrap="square" lIns="30480" tIns="30480" rIns="30480" bIns="3048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s-CL" sz="2400" b="0" i="0" u="none" strike="noStrike" kern="1200" cap="none" spc="0" normalizeH="0" baseline="0" noProof="0" dirty="0">
                  <a:ln>
                    <a:noFill/>
                  </a:ln>
                  <a:solidFill>
                    <a:srgbClr val="FFFFFF"/>
                  </a:solidFill>
                  <a:effectLst/>
                  <a:uLnTx/>
                  <a:uFillTx/>
                  <a:latin typeface="Arial"/>
                  <a:ea typeface="MS Gothic"/>
                  <a:cs typeface="+mn-cs"/>
                </a:rPr>
                <a:t>Dimensión Jurídica</a:t>
              </a:r>
            </a:p>
          </p:txBody>
        </p:sp>
      </p:grpSp>
    </p:spTree>
    <p:extLst>
      <p:ext uri="{BB962C8B-B14F-4D97-AF65-F5344CB8AC3E}">
        <p14:creationId xmlns:p14="http://schemas.microsoft.com/office/powerpoint/2010/main" val="193185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159783"/>
            <a:ext cx="9764151" cy="927337"/>
          </a:xfrm>
        </p:spPr>
        <p:txBody>
          <a:bodyPr>
            <a:normAutofit fontScale="90000"/>
          </a:bodyPr>
          <a:lstStyle/>
          <a:p>
            <a:pPr algn="just"/>
            <a:r>
              <a:rPr lang="es-CL" sz="4100" b="1" dirty="0">
                <a:solidFill>
                  <a:schemeClr val="bg1"/>
                </a:solidFill>
              </a:rPr>
              <a:t>Sistemas de protección y promoción de Derechos Humanos.</a:t>
            </a:r>
          </a:p>
        </p:txBody>
      </p:sp>
      <p:pic>
        <p:nvPicPr>
          <p:cNvPr id="15" name="Marcador de contenido 14">
            <a:extLst>
              <a:ext uri="{FF2B5EF4-FFF2-40B4-BE49-F238E27FC236}">
                <a16:creationId xmlns:a16="http://schemas.microsoft.com/office/drawing/2014/main" id="{41FCE0B4-3B43-48E1-8BF5-B382D7344401}"/>
              </a:ext>
            </a:extLst>
          </p:cNvPr>
          <p:cNvPicPr>
            <a:picLocks noGrp="1" noChangeAspect="1"/>
          </p:cNvPicPr>
          <p:nvPr>
            <p:ph idx="1"/>
          </p:nvPr>
        </p:nvPicPr>
        <p:blipFill>
          <a:blip r:embed="rId3"/>
          <a:stretch>
            <a:fillRect/>
          </a:stretch>
        </p:blipFill>
        <p:spPr>
          <a:xfrm>
            <a:off x="2004270" y="1239520"/>
            <a:ext cx="9764151" cy="5120640"/>
          </a:xfrm>
        </p:spPr>
      </p:pic>
    </p:spTree>
    <p:extLst>
      <p:ext uri="{BB962C8B-B14F-4D97-AF65-F5344CB8AC3E}">
        <p14:creationId xmlns:p14="http://schemas.microsoft.com/office/powerpoint/2010/main" val="111557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151 Grupo"/>
          <p:cNvGrpSpPr/>
          <p:nvPr/>
        </p:nvGrpSpPr>
        <p:grpSpPr>
          <a:xfrm>
            <a:off x="4404304" y="1998744"/>
            <a:ext cx="567680" cy="1697522"/>
            <a:chOff x="2880304" y="1998744"/>
            <a:chExt cx="567680" cy="1697522"/>
          </a:xfrm>
        </p:grpSpPr>
        <p:sp>
          <p:nvSpPr>
            <p:cNvPr id="30" name="29 Rectángulo"/>
            <p:cNvSpPr/>
            <p:nvPr/>
          </p:nvSpPr>
          <p:spPr>
            <a:xfrm>
              <a:off x="2880304" y="2232486"/>
              <a:ext cx="567680" cy="1463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18000" rIns="18000" rtlCol="0" anchor="ctr"/>
            <a:lstStyle/>
            <a:p>
              <a:pPr algn="ctr" defTabSz="914406">
                <a:lnSpc>
                  <a:spcPts val="1000"/>
                </a:lnSpc>
              </a:pPr>
              <a:r>
                <a:rPr lang="es-CL" sz="1100" dirty="0">
                  <a:solidFill>
                    <a:prstClr val="white"/>
                  </a:solidFill>
                  <a:latin typeface="Calibri"/>
                </a:rPr>
                <a:t>Convención para la eliminación de toda forma de discriminación racial</a:t>
              </a:r>
              <a:endParaRPr lang="es-CL" sz="1200" dirty="0">
                <a:solidFill>
                  <a:prstClr val="white"/>
                </a:solidFill>
                <a:latin typeface="Calibri"/>
              </a:endParaRPr>
            </a:p>
          </p:txBody>
        </p:sp>
        <p:sp>
          <p:nvSpPr>
            <p:cNvPr id="39" name="38 CuadroTexto"/>
            <p:cNvSpPr txBox="1"/>
            <p:nvPr/>
          </p:nvSpPr>
          <p:spPr>
            <a:xfrm>
              <a:off x="2915816" y="1998744"/>
              <a:ext cx="417102" cy="253916"/>
            </a:xfrm>
            <a:prstGeom prst="rect">
              <a:avLst/>
            </a:prstGeom>
            <a:noFill/>
          </p:spPr>
          <p:txBody>
            <a:bodyPr wrap="none" rtlCol="0">
              <a:spAutoFit/>
            </a:bodyPr>
            <a:lstStyle/>
            <a:p>
              <a:pPr defTabSz="914406"/>
              <a:r>
                <a:rPr lang="es-CL" sz="1050" b="1" dirty="0">
                  <a:solidFill>
                    <a:prstClr val="black"/>
                  </a:solidFill>
                  <a:latin typeface="Calibri"/>
                  <a:ea typeface="MS Gothic" panose="020B0609070205080204" pitchFamily="49" charset="-128"/>
                </a:rPr>
                <a:t>raza</a:t>
              </a:r>
            </a:p>
          </p:txBody>
        </p:sp>
      </p:grpSp>
      <p:grpSp>
        <p:nvGrpSpPr>
          <p:cNvPr id="155" name="154 Grupo"/>
          <p:cNvGrpSpPr/>
          <p:nvPr/>
        </p:nvGrpSpPr>
        <p:grpSpPr>
          <a:xfrm>
            <a:off x="6116422" y="1994888"/>
            <a:ext cx="739305" cy="1701378"/>
            <a:chOff x="4592419" y="1994888"/>
            <a:chExt cx="739305" cy="1701378"/>
          </a:xfrm>
        </p:grpSpPr>
        <p:sp>
          <p:nvSpPr>
            <p:cNvPr id="36" name="35 Rectángulo"/>
            <p:cNvSpPr/>
            <p:nvPr/>
          </p:nvSpPr>
          <p:spPr>
            <a:xfrm>
              <a:off x="4647454" y="2232486"/>
              <a:ext cx="672738" cy="1463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18000" rIns="18000" rtlCol="0" anchor="ctr"/>
            <a:lstStyle/>
            <a:p>
              <a:pPr algn="ctr" defTabSz="914406">
                <a:lnSpc>
                  <a:spcPts val="1000"/>
                </a:lnSpc>
              </a:pPr>
              <a:r>
                <a:rPr lang="es-CL" sz="1100" dirty="0">
                  <a:solidFill>
                    <a:prstClr val="white"/>
                  </a:solidFill>
                  <a:latin typeface="Calibri"/>
                </a:rPr>
                <a:t>Convención </a:t>
              </a:r>
            </a:p>
            <a:p>
              <a:pPr algn="ctr" defTabSz="914406">
                <a:lnSpc>
                  <a:spcPts val="1000"/>
                </a:lnSpc>
              </a:pPr>
              <a:r>
                <a:rPr lang="es-CL" sz="1100" dirty="0">
                  <a:solidFill>
                    <a:prstClr val="white"/>
                  </a:solidFill>
                  <a:latin typeface="Calibri"/>
                </a:rPr>
                <a:t>sobre la protección de derechos de todos los trabajadores migrantes y sus familiares</a:t>
              </a:r>
              <a:endParaRPr lang="es-CL" sz="1200" dirty="0">
                <a:solidFill>
                  <a:prstClr val="white"/>
                </a:solidFill>
                <a:latin typeface="Calibri"/>
              </a:endParaRPr>
            </a:p>
          </p:txBody>
        </p:sp>
        <p:sp>
          <p:nvSpPr>
            <p:cNvPr id="42" name="41 CuadroTexto"/>
            <p:cNvSpPr txBox="1"/>
            <p:nvPr/>
          </p:nvSpPr>
          <p:spPr>
            <a:xfrm>
              <a:off x="4592419" y="1994888"/>
              <a:ext cx="739305" cy="253916"/>
            </a:xfrm>
            <a:prstGeom prst="rect">
              <a:avLst/>
            </a:prstGeom>
            <a:noFill/>
          </p:spPr>
          <p:txBody>
            <a:bodyPr wrap="none" rtlCol="0">
              <a:spAutoFit/>
            </a:bodyPr>
            <a:lstStyle/>
            <a:p>
              <a:pPr defTabSz="914406"/>
              <a:r>
                <a:rPr lang="es-CL" sz="1050" b="1" dirty="0">
                  <a:solidFill>
                    <a:prstClr val="black"/>
                  </a:solidFill>
                  <a:latin typeface="Calibri"/>
                  <a:ea typeface="MS Gothic" panose="020B0609070205080204" pitchFamily="49" charset="-128"/>
                </a:rPr>
                <a:t>migración</a:t>
              </a:r>
            </a:p>
          </p:txBody>
        </p:sp>
      </p:grpSp>
      <p:grpSp>
        <p:nvGrpSpPr>
          <p:cNvPr id="156" name="155 Grupo"/>
          <p:cNvGrpSpPr/>
          <p:nvPr/>
        </p:nvGrpSpPr>
        <p:grpSpPr>
          <a:xfrm>
            <a:off x="6814110" y="1995196"/>
            <a:ext cx="904415" cy="1701071"/>
            <a:chOff x="5290107" y="1995195"/>
            <a:chExt cx="904414" cy="1701071"/>
          </a:xfrm>
        </p:grpSpPr>
        <p:sp>
          <p:nvSpPr>
            <p:cNvPr id="37" name="36 Rectángulo"/>
            <p:cNvSpPr/>
            <p:nvPr/>
          </p:nvSpPr>
          <p:spPr>
            <a:xfrm>
              <a:off x="5357681" y="2232671"/>
              <a:ext cx="576064" cy="146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18000" rIns="18000" rtlCol="0" anchor="ctr"/>
            <a:lstStyle/>
            <a:p>
              <a:pPr algn="ctr" defTabSz="914406">
                <a:lnSpc>
                  <a:spcPts val="1000"/>
                </a:lnSpc>
              </a:pPr>
              <a:r>
                <a:rPr lang="es-CL" sz="1100" dirty="0">
                  <a:solidFill>
                    <a:prstClr val="white"/>
                  </a:solidFill>
                  <a:latin typeface="Calibri"/>
                </a:rPr>
                <a:t>Convención sobre los Derechos de las personas con discapacidad</a:t>
              </a:r>
              <a:endParaRPr lang="es-CL" sz="1200" dirty="0">
                <a:solidFill>
                  <a:prstClr val="white"/>
                </a:solidFill>
                <a:latin typeface="Calibri"/>
              </a:endParaRPr>
            </a:p>
          </p:txBody>
        </p:sp>
        <p:sp>
          <p:nvSpPr>
            <p:cNvPr id="43" name="42 CuadroTexto"/>
            <p:cNvSpPr txBox="1"/>
            <p:nvPr/>
          </p:nvSpPr>
          <p:spPr>
            <a:xfrm>
              <a:off x="5290107" y="1995195"/>
              <a:ext cx="904414" cy="253916"/>
            </a:xfrm>
            <a:prstGeom prst="rect">
              <a:avLst/>
            </a:prstGeom>
            <a:noFill/>
          </p:spPr>
          <p:txBody>
            <a:bodyPr wrap="none" rtlCol="0">
              <a:spAutoFit/>
            </a:bodyPr>
            <a:lstStyle/>
            <a:p>
              <a:pPr defTabSz="914406"/>
              <a:r>
                <a:rPr lang="es-CL" sz="1050" b="1" dirty="0">
                  <a:solidFill>
                    <a:prstClr val="black"/>
                  </a:solidFill>
                  <a:latin typeface="Calibri"/>
                  <a:ea typeface="MS Gothic" panose="020B0609070205080204" pitchFamily="49" charset="-128"/>
                </a:rPr>
                <a:t>discapacidad</a:t>
              </a:r>
            </a:p>
          </p:txBody>
        </p:sp>
      </p:grpSp>
      <p:grpSp>
        <p:nvGrpSpPr>
          <p:cNvPr id="153" name="152 Grupo"/>
          <p:cNvGrpSpPr/>
          <p:nvPr/>
        </p:nvGrpSpPr>
        <p:grpSpPr>
          <a:xfrm>
            <a:off x="5013330" y="1989178"/>
            <a:ext cx="617996" cy="1815659"/>
            <a:chOff x="3489330" y="1989178"/>
            <a:chExt cx="617996" cy="1815659"/>
          </a:xfrm>
        </p:grpSpPr>
        <p:sp>
          <p:nvSpPr>
            <p:cNvPr id="31" name="30 Rectángulo"/>
            <p:cNvSpPr/>
            <p:nvPr/>
          </p:nvSpPr>
          <p:spPr>
            <a:xfrm>
              <a:off x="3495326" y="2232486"/>
              <a:ext cx="612000" cy="1463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18000" rIns="18000" rtlCol="0" anchor="ctr"/>
            <a:lstStyle/>
            <a:p>
              <a:pPr algn="ctr" defTabSz="914406">
                <a:lnSpc>
                  <a:spcPts val="1000"/>
                </a:lnSpc>
              </a:pPr>
              <a:r>
                <a:rPr lang="es-CL" sz="1100" dirty="0">
                  <a:solidFill>
                    <a:prstClr val="white"/>
                  </a:solidFill>
                  <a:latin typeface="Calibri"/>
                </a:rPr>
                <a:t>Convención para la eliminación de toda forma de discriminación contra la Mujer</a:t>
              </a:r>
              <a:endParaRPr lang="es-CL" sz="1200" dirty="0">
                <a:solidFill>
                  <a:prstClr val="white"/>
                </a:solidFill>
                <a:latin typeface="Calibri"/>
              </a:endParaRPr>
            </a:p>
          </p:txBody>
        </p:sp>
        <p:sp>
          <p:nvSpPr>
            <p:cNvPr id="40" name="39 CuadroTexto"/>
            <p:cNvSpPr txBox="1"/>
            <p:nvPr/>
          </p:nvSpPr>
          <p:spPr>
            <a:xfrm>
              <a:off x="3489330" y="1989178"/>
              <a:ext cx="514885" cy="253916"/>
            </a:xfrm>
            <a:prstGeom prst="rect">
              <a:avLst/>
            </a:prstGeom>
            <a:noFill/>
          </p:spPr>
          <p:txBody>
            <a:bodyPr wrap="none" rtlCol="0">
              <a:spAutoFit/>
            </a:bodyPr>
            <a:lstStyle/>
            <a:p>
              <a:pPr defTabSz="914406"/>
              <a:r>
                <a:rPr lang="es-CL" sz="1050" b="1" dirty="0">
                  <a:solidFill>
                    <a:prstClr val="black"/>
                  </a:solidFill>
                  <a:latin typeface="Calibri"/>
                  <a:ea typeface="MS Gothic" panose="020B0609070205080204" pitchFamily="49" charset="-128"/>
                </a:rPr>
                <a:t>mujer</a:t>
              </a:r>
            </a:p>
          </p:txBody>
        </p:sp>
        <p:sp>
          <p:nvSpPr>
            <p:cNvPr id="45" name="44 Rectángulo"/>
            <p:cNvSpPr/>
            <p:nvPr/>
          </p:nvSpPr>
          <p:spPr>
            <a:xfrm>
              <a:off x="3515268" y="3595824"/>
              <a:ext cx="249201" cy="209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PF</a:t>
              </a:r>
            </a:p>
          </p:txBody>
        </p:sp>
      </p:grpSp>
      <p:sp>
        <p:nvSpPr>
          <p:cNvPr id="68" name="67 CuadroTexto"/>
          <p:cNvSpPr txBox="1"/>
          <p:nvPr/>
        </p:nvSpPr>
        <p:spPr>
          <a:xfrm>
            <a:off x="4404304" y="1086083"/>
            <a:ext cx="478549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914406"/>
            <a:r>
              <a:rPr lang="es-CL" dirty="0">
                <a:solidFill>
                  <a:prstClr val="white"/>
                </a:solidFill>
                <a:latin typeface="Calibri"/>
              </a:rPr>
              <a:t>Tratados específicos</a:t>
            </a:r>
          </a:p>
        </p:txBody>
      </p:sp>
      <p:grpSp>
        <p:nvGrpSpPr>
          <p:cNvPr id="149" name="148 Grupo"/>
          <p:cNvGrpSpPr/>
          <p:nvPr/>
        </p:nvGrpSpPr>
        <p:grpSpPr>
          <a:xfrm>
            <a:off x="1560482" y="1081963"/>
            <a:ext cx="2843826" cy="2618369"/>
            <a:chOff x="36482" y="1081962"/>
            <a:chExt cx="2843826" cy="2618369"/>
          </a:xfrm>
        </p:grpSpPr>
        <p:sp>
          <p:nvSpPr>
            <p:cNvPr id="17" name="16 Rectángulo"/>
            <p:cNvSpPr/>
            <p:nvPr/>
          </p:nvSpPr>
          <p:spPr>
            <a:xfrm>
              <a:off x="71992" y="2270464"/>
              <a:ext cx="864000" cy="1425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533404">
                <a:lnSpc>
                  <a:spcPct val="90000"/>
                </a:lnSpc>
                <a:spcBef>
                  <a:spcPct val="0"/>
                </a:spcBef>
                <a:spcAft>
                  <a:spcPct val="35000"/>
                </a:spcAft>
              </a:pPr>
              <a:r>
                <a:rPr lang="es-CL" sz="1200" dirty="0">
                  <a:solidFill>
                    <a:prstClr val="white"/>
                  </a:solidFill>
                  <a:latin typeface="Calibri"/>
                </a:rPr>
                <a:t>Declaración Universal de Derechos Humanos</a:t>
              </a:r>
            </a:p>
          </p:txBody>
        </p:sp>
        <p:sp>
          <p:nvSpPr>
            <p:cNvPr id="19" name="18 Rectángulo"/>
            <p:cNvSpPr/>
            <p:nvPr/>
          </p:nvSpPr>
          <p:spPr>
            <a:xfrm>
              <a:off x="1004448" y="2270463"/>
              <a:ext cx="864000" cy="1429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200" dirty="0">
                  <a:solidFill>
                    <a:prstClr val="white"/>
                  </a:solidFill>
                  <a:latin typeface="Calibri"/>
                </a:rPr>
                <a:t>Pacto Internacional de Derechos Civiles y Políticos</a:t>
              </a:r>
            </a:p>
          </p:txBody>
        </p:sp>
        <p:sp>
          <p:nvSpPr>
            <p:cNvPr id="20" name="19 Rectángulo"/>
            <p:cNvSpPr/>
            <p:nvPr/>
          </p:nvSpPr>
          <p:spPr>
            <a:xfrm>
              <a:off x="1944296" y="2270648"/>
              <a:ext cx="864000" cy="1425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200" dirty="0">
                  <a:solidFill>
                    <a:prstClr val="white"/>
                  </a:solidFill>
                  <a:latin typeface="Calibri"/>
                </a:rPr>
                <a:t>Pacto Internacional de Derechos Económicos, Sociales y Culturales</a:t>
              </a:r>
            </a:p>
          </p:txBody>
        </p:sp>
        <p:sp>
          <p:nvSpPr>
            <p:cNvPr id="67" name="66 CuadroTexto"/>
            <p:cNvSpPr txBox="1"/>
            <p:nvPr/>
          </p:nvSpPr>
          <p:spPr>
            <a:xfrm>
              <a:off x="117246" y="1081962"/>
              <a:ext cx="269105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914406"/>
              <a:r>
                <a:rPr lang="es-CL" dirty="0">
                  <a:solidFill>
                    <a:prstClr val="white"/>
                  </a:solidFill>
                  <a:latin typeface="Calibri"/>
                </a:rPr>
                <a:t>Tratados generales</a:t>
              </a:r>
            </a:p>
          </p:txBody>
        </p:sp>
        <p:sp>
          <p:nvSpPr>
            <p:cNvPr id="70" name="69 Flecha abajo"/>
            <p:cNvSpPr/>
            <p:nvPr/>
          </p:nvSpPr>
          <p:spPr>
            <a:xfrm>
              <a:off x="1215612" y="1560491"/>
              <a:ext cx="620084" cy="303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endParaRPr lang="es-CL">
                <a:solidFill>
                  <a:prstClr val="white"/>
                </a:solidFill>
                <a:latin typeface="Calibri"/>
              </a:endParaRPr>
            </a:p>
          </p:txBody>
        </p:sp>
        <p:sp>
          <p:nvSpPr>
            <p:cNvPr id="71" name="70 Cerrar llave"/>
            <p:cNvSpPr/>
            <p:nvPr/>
          </p:nvSpPr>
          <p:spPr>
            <a:xfrm rot="16200000">
              <a:off x="1361737" y="556310"/>
              <a:ext cx="193316" cy="284382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914406"/>
              <a:endParaRPr lang="es-CL">
                <a:solidFill>
                  <a:prstClr val="black"/>
                </a:solidFill>
                <a:latin typeface="Calibri"/>
              </a:endParaRPr>
            </a:p>
          </p:txBody>
        </p:sp>
      </p:grpSp>
      <p:grpSp>
        <p:nvGrpSpPr>
          <p:cNvPr id="157" name="156 Grupo"/>
          <p:cNvGrpSpPr/>
          <p:nvPr/>
        </p:nvGrpSpPr>
        <p:grpSpPr>
          <a:xfrm>
            <a:off x="4581284" y="1499806"/>
            <a:ext cx="2796115" cy="575076"/>
            <a:chOff x="3057283" y="1499805"/>
            <a:chExt cx="2796115" cy="575076"/>
          </a:xfrm>
        </p:grpSpPr>
        <p:sp>
          <p:nvSpPr>
            <p:cNvPr id="72" name="71 Cerrar llave"/>
            <p:cNvSpPr/>
            <p:nvPr/>
          </p:nvSpPr>
          <p:spPr>
            <a:xfrm rot="16200000">
              <a:off x="4358681" y="580164"/>
              <a:ext cx="193319" cy="279611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914406"/>
              <a:endParaRPr lang="es-CL">
                <a:solidFill>
                  <a:prstClr val="black"/>
                </a:solidFill>
                <a:latin typeface="Calibri"/>
              </a:endParaRPr>
            </a:p>
          </p:txBody>
        </p:sp>
        <p:sp>
          <p:nvSpPr>
            <p:cNvPr id="73" name="72 Flecha abajo"/>
            <p:cNvSpPr/>
            <p:nvPr/>
          </p:nvSpPr>
          <p:spPr>
            <a:xfrm>
              <a:off x="3957761" y="1499805"/>
              <a:ext cx="984148" cy="318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6"/>
              <a:r>
                <a:rPr lang="es-CL" sz="1200" b="1" dirty="0">
                  <a:solidFill>
                    <a:prstClr val="white"/>
                  </a:solidFill>
                  <a:latin typeface="Calibri"/>
                </a:rPr>
                <a:t>Grupos</a:t>
              </a:r>
            </a:p>
          </p:txBody>
        </p:sp>
      </p:grpSp>
      <p:grpSp>
        <p:nvGrpSpPr>
          <p:cNvPr id="158" name="157 Grupo"/>
          <p:cNvGrpSpPr/>
          <p:nvPr/>
        </p:nvGrpSpPr>
        <p:grpSpPr>
          <a:xfrm>
            <a:off x="7533610" y="1500950"/>
            <a:ext cx="1553514" cy="2195316"/>
            <a:chOff x="6009610" y="1500950"/>
            <a:chExt cx="1553514" cy="2195316"/>
          </a:xfrm>
        </p:grpSpPr>
        <p:sp>
          <p:nvSpPr>
            <p:cNvPr id="34" name="33 Rectángulo"/>
            <p:cNvSpPr/>
            <p:nvPr/>
          </p:nvSpPr>
          <p:spPr>
            <a:xfrm>
              <a:off x="6009610" y="2223608"/>
              <a:ext cx="720000" cy="1472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100" dirty="0">
                  <a:solidFill>
                    <a:prstClr val="white"/>
                  </a:solidFill>
                  <a:latin typeface="Calibri"/>
                </a:rPr>
                <a:t>Convención contra la Tortura</a:t>
              </a:r>
              <a:endParaRPr lang="es-CL" sz="1200" dirty="0">
                <a:solidFill>
                  <a:prstClr val="white"/>
                </a:solidFill>
                <a:latin typeface="Calibri"/>
              </a:endParaRPr>
            </a:p>
          </p:txBody>
        </p:sp>
        <p:sp>
          <p:nvSpPr>
            <p:cNvPr id="38" name="37 Rectángulo"/>
            <p:cNvSpPr/>
            <p:nvPr/>
          </p:nvSpPr>
          <p:spPr>
            <a:xfrm>
              <a:off x="6765122" y="2225462"/>
              <a:ext cx="798002" cy="1470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800" rIns="10800" rtlCol="0" anchor="ctr"/>
            <a:lstStyle/>
            <a:p>
              <a:pPr algn="ctr" defTabSz="914406"/>
              <a:r>
                <a:rPr lang="es-CL" sz="1100" dirty="0">
                  <a:solidFill>
                    <a:prstClr val="white"/>
                  </a:solidFill>
                  <a:latin typeface="Calibri"/>
                </a:rPr>
                <a:t>Convención la desaparición forzada de personas</a:t>
              </a:r>
              <a:endParaRPr lang="es-CL" sz="1200" dirty="0">
                <a:solidFill>
                  <a:prstClr val="white"/>
                </a:solidFill>
                <a:latin typeface="Calibri"/>
              </a:endParaRPr>
            </a:p>
          </p:txBody>
        </p:sp>
        <p:sp>
          <p:nvSpPr>
            <p:cNvPr id="74" name="73 Flecha abajo"/>
            <p:cNvSpPr/>
            <p:nvPr/>
          </p:nvSpPr>
          <p:spPr>
            <a:xfrm>
              <a:off x="6237536" y="1500950"/>
              <a:ext cx="984148" cy="318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6"/>
              <a:r>
                <a:rPr lang="es-CL" sz="1200" b="1" dirty="0">
                  <a:solidFill>
                    <a:prstClr val="white"/>
                  </a:solidFill>
                  <a:latin typeface="Calibri"/>
                </a:rPr>
                <a:t>Temas</a:t>
              </a:r>
            </a:p>
          </p:txBody>
        </p:sp>
        <p:sp>
          <p:nvSpPr>
            <p:cNvPr id="75" name="74 Cerrar llave"/>
            <p:cNvSpPr/>
            <p:nvPr/>
          </p:nvSpPr>
          <p:spPr>
            <a:xfrm rot="16200000">
              <a:off x="6683779" y="1207396"/>
              <a:ext cx="205176" cy="155351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914406"/>
              <a:endParaRPr lang="es-CL">
                <a:solidFill>
                  <a:prstClr val="black"/>
                </a:solidFill>
                <a:latin typeface="Calibri"/>
              </a:endParaRPr>
            </a:p>
          </p:txBody>
        </p:sp>
      </p:grpSp>
      <p:sp>
        <p:nvSpPr>
          <p:cNvPr id="76" name="75 CuadroTexto"/>
          <p:cNvSpPr txBox="1"/>
          <p:nvPr/>
        </p:nvSpPr>
        <p:spPr>
          <a:xfrm>
            <a:off x="1641246" y="638460"/>
            <a:ext cx="75485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914406"/>
            <a:r>
              <a:rPr lang="es-CL" dirty="0">
                <a:solidFill>
                  <a:prstClr val="white"/>
                </a:solidFill>
                <a:latin typeface="Calibri"/>
              </a:rPr>
              <a:t>MECANISMOS CONVENCIONALES</a:t>
            </a:r>
          </a:p>
        </p:txBody>
      </p:sp>
      <p:grpSp>
        <p:nvGrpSpPr>
          <p:cNvPr id="154" name="153 Grupo"/>
          <p:cNvGrpSpPr/>
          <p:nvPr/>
        </p:nvGrpSpPr>
        <p:grpSpPr>
          <a:xfrm>
            <a:off x="5624583" y="1991984"/>
            <a:ext cx="498539" cy="1771975"/>
            <a:chOff x="4100579" y="1991983"/>
            <a:chExt cx="498539" cy="1771975"/>
          </a:xfrm>
        </p:grpSpPr>
        <p:sp>
          <p:nvSpPr>
            <p:cNvPr id="35" name="34 Rectángulo"/>
            <p:cNvSpPr/>
            <p:nvPr/>
          </p:nvSpPr>
          <p:spPr>
            <a:xfrm>
              <a:off x="4166746" y="2232486"/>
              <a:ext cx="432372" cy="1463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18000" rIns="18000" rtlCol="0" anchor="ctr"/>
            <a:lstStyle/>
            <a:p>
              <a:pPr algn="ctr" defTabSz="914406">
                <a:lnSpc>
                  <a:spcPts val="1000"/>
                </a:lnSpc>
              </a:pPr>
              <a:r>
                <a:rPr lang="es-CL" sz="1100" dirty="0">
                  <a:solidFill>
                    <a:prstClr val="white"/>
                  </a:solidFill>
                  <a:latin typeface="Calibri"/>
                </a:rPr>
                <a:t>Convención de los Derechos del Niño</a:t>
              </a:r>
              <a:endParaRPr lang="es-CL" sz="1200" dirty="0">
                <a:solidFill>
                  <a:prstClr val="white"/>
                </a:solidFill>
                <a:latin typeface="Calibri"/>
              </a:endParaRPr>
            </a:p>
          </p:txBody>
        </p:sp>
        <p:sp>
          <p:nvSpPr>
            <p:cNvPr id="41" name="40 CuadroTexto"/>
            <p:cNvSpPr txBox="1"/>
            <p:nvPr/>
          </p:nvSpPr>
          <p:spPr>
            <a:xfrm>
              <a:off x="4100579" y="1991983"/>
              <a:ext cx="482824" cy="253916"/>
            </a:xfrm>
            <a:prstGeom prst="rect">
              <a:avLst/>
            </a:prstGeom>
            <a:noFill/>
          </p:spPr>
          <p:txBody>
            <a:bodyPr wrap="none" rtlCol="0">
              <a:spAutoFit/>
            </a:bodyPr>
            <a:lstStyle/>
            <a:p>
              <a:pPr defTabSz="914406"/>
              <a:r>
                <a:rPr lang="es-CL" sz="1050" b="1" dirty="0">
                  <a:solidFill>
                    <a:prstClr val="black"/>
                  </a:solidFill>
                  <a:latin typeface="Calibri"/>
                  <a:ea typeface="MS Gothic" panose="020B0609070205080204" pitchFamily="49" charset="-128"/>
                </a:rPr>
                <a:t>niñez</a:t>
              </a:r>
            </a:p>
          </p:txBody>
        </p:sp>
        <p:sp>
          <p:nvSpPr>
            <p:cNvPr id="89" name="88 Rectángulo"/>
            <p:cNvSpPr/>
            <p:nvPr/>
          </p:nvSpPr>
          <p:spPr>
            <a:xfrm>
              <a:off x="4125653" y="3554945"/>
              <a:ext cx="275965" cy="209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PF</a:t>
              </a:r>
            </a:p>
          </p:txBody>
        </p:sp>
      </p:grpSp>
      <p:grpSp>
        <p:nvGrpSpPr>
          <p:cNvPr id="151" name="150 Grupo"/>
          <p:cNvGrpSpPr/>
          <p:nvPr/>
        </p:nvGrpSpPr>
        <p:grpSpPr>
          <a:xfrm>
            <a:off x="3071665" y="3663586"/>
            <a:ext cx="1231081" cy="1781639"/>
            <a:chOff x="1547664" y="3663585"/>
            <a:chExt cx="1231081" cy="1781639"/>
          </a:xfrm>
        </p:grpSpPr>
        <p:sp>
          <p:nvSpPr>
            <p:cNvPr id="16" name="15 Rectángulo"/>
            <p:cNvSpPr/>
            <p:nvPr/>
          </p:nvSpPr>
          <p:spPr>
            <a:xfrm>
              <a:off x="2224385" y="4167824"/>
              <a:ext cx="554360" cy="457200"/>
            </a:xfrm>
            <a:prstGeom prst="rect">
              <a:avLst/>
            </a:prstGeom>
          </p:spPr>
          <p:style>
            <a:lnRef idx="2">
              <a:schemeClr val="accent1"/>
            </a:lnRef>
            <a:fillRef idx="1">
              <a:schemeClr val="lt1"/>
            </a:fillRef>
            <a:effectRef idx="0">
              <a:schemeClr val="accent1"/>
            </a:effectRef>
            <a:fontRef idx="minor">
              <a:schemeClr val="dk1"/>
            </a:fontRef>
          </p:style>
          <p:txBody>
            <a:bodyPr lIns="18000" rIns="18000" rtlCol="0" anchor="ctr"/>
            <a:lstStyle/>
            <a:p>
              <a:pPr algn="ctr" defTabSz="914406"/>
              <a:r>
                <a:rPr lang="es-CL" sz="1100" dirty="0">
                  <a:solidFill>
                    <a:prstClr val="black"/>
                  </a:solidFill>
                  <a:latin typeface="Calibri"/>
                </a:rPr>
                <a:t>Comité DESC</a:t>
              </a:r>
            </a:p>
          </p:txBody>
        </p:sp>
        <p:sp>
          <p:nvSpPr>
            <p:cNvPr id="28" name="27 Rectángulo redondeado"/>
            <p:cNvSpPr/>
            <p:nvPr/>
          </p:nvSpPr>
          <p:spPr>
            <a:xfrm>
              <a:off x="1547664" y="4784077"/>
              <a:ext cx="102016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23 Observaciones Generales (OG)</a:t>
              </a:r>
            </a:p>
          </p:txBody>
        </p:sp>
        <p:sp>
          <p:nvSpPr>
            <p:cNvPr id="29" name="28 Rectángulo redondeado"/>
            <p:cNvSpPr/>
            <p:nvPr/>
          </p:nvSpPr>
          <p:spPr>
            <a:xfrm>
              <a:off x="1547664" y="5157192"/>
              <a:ext cx="102016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Recomendaciones (REC)</a:t>
              </a:r>
            </a:p>
          </p:txBody>
        </p:sp>
        <p:cxnSp>
          <p:nvCxnSpPr>
            <p:cNvPr id="87" name="86 Conector recto"/>
            <p:cNvCxnSpPr>
              <a:endCxn id="16" idx="0"/>
            </p:cNvCxnSpPr>
            <p:nvPr/>
          </p:nvCxnSpPr>
          <p:spPr>
            <a:xfrm>
              <a:off x="2501565" y="3663585"/>
              <a:ext cx="0" cy="5042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a:off x="2665751" y="4638586"/>
              <a:ext cx="0" cy="6924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2567830" y="5318964"/>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2555776" y="4933520"/>
              <a:ext cx="97921"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50" name="149 Grupo"/>
          <p:cNvGrpSpPr/>
          <p:nvPr/>
        </p:nvGrpSpPr>
        <p:grpSpPr>
          <a:xfrm>
            <a:off x="1641246" y="3691762"/>
            <a:ext cx="1455626" cy="1709318"/>
            <a:chOff x="380070" y="3682404"/>
            <a:chExt cx="1455626" cy="1709318"/>
          </a:xfrm>
        </p:grpSpPr>
        <p:sp>
          <p:nvSpPr>
            <p:cNvPr id="15" name="14 Rectángulo"/>
            <p:cNvSpPr/>
            <p:nvPr/>
          </p:nvSpPr>
          <p:spPr>
            <a:xfrm>
              <a:off x="1281336" y="4181386"/>
              <a:ext cx="554360" cy="457200"/>
            </a:xfrm>
            <a:prstGeom prst="rect">
              <a:avLst/>
            </a:prstGeom>
          </p:spPr>
          <p:style>
            <a:lnRef idx="2">
              <a:schemeClr val="accent1"/>
            </a:lnRef>
            <a:fillRef idx="1">
              <a:schemeClr val="lt1"/>
            </a:fillRef>
            <a:effectRef idx="0">
              <a:schemeClr val="accent1"/>
            </a:effectRef>
            <a:fontRef idx="minor">
              <a:schemeClr val="dk1"/>
            </a:fontRef>
          </p:style>
          <p:txBody>
            <a:bodyPr lIns="18000" rIns="18000" rtlCol="0" anchor="ctr"/>
            <a:lstStyle/>
            <a:p>
              <a:pPr algn="ctr" defTabSz="914406"/>
              <a:r>
                <a:rPr lang="es-CL" sz="1100" dirty="0">
                  <a:solidFill>
                    <a:prstClr val="black"/>
                  </a:solidFill>
                  <a:latin typeface="Calibri"/>
                </a:rPr>
                <a:t>Comité DDHH</a:t>
              </a:r>
            </a:p>
          </p:txBody>
        </p:sp>
        <p:sp>
          <p:nvSpPr>
            <p:cNvPr id="24" name="23 Rectángulo redondeado"/>
            <p:cNvSpPr/>
            <p:nvPr/>
          </p:nvSpPr>
          <p:spPr>
            <a:xfrm>
              <a:off x="380070" y="4754493"/>
              <a:ext cx="1152459"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35 Observaciones Generales (OG)</a:t>
              </a:r>
            </a:p>
          </p:txBody>
        </p:sp>
        <p:sp>
          <p:nvSpPr>
            <p:cNvPr id="25" name="24 Rectángulo redondeado"/>
            <p:cNvSpPr/>
            <p:nvPr/>
          </p:nvSpPr>
          <p:spPr>
            <a:xfrm>
              <a:off x="389068" y="5103690"/>
              <a:ext cx="1165053"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Recomendaciones (REC)</a:t>
              </a:r>
            </a:p>
          </p:txBody>
        </p:sp>
        <p:cxnSp>
          <p:nvCxnSpPr>
            <p:cNvPr id="90" name="89 Conector recto"/>
            <p:cNvCxnSpPr/>
            <p:nvPr/>
          </p:nvCxnSpPr>
          <p:spPr>
            <a:xfrm>
              <a:off x="1350691" y="3682404"/>
              <a:ext cx="0" cy="5248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a:off x="1626129" y="4629704"/>
              <a:ext cx="0" cy="6924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a:off x="1528208" y="5311316"/>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96 Conector recto"/>
            <p:cNvCxnSpPr/>
            <p:nvPr/>
          </p:nvCxnSpPr>
          <p:spPr>
            <a:xfrm>
              <a:off x="1528208" y="4915764"/>
              <a:ext cx="97921"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59" name="158 Grupo"/>
          <p:cNvGrpSpPr/>
          <p:nvPr/>
        </p:nvGrpSpPr>
        <p:grpSpPr>
          <a:xfrm>
            <a:off x="4458971" y="3691762"/>
            <a:ext cx="513014" cy="1724110"/>
            <a:chOff x="2934970" y="3691762"/>
            <a:chExt cx="513014" cy="1724110"/>
          </a:xfrm>
        </p:grpSpPr>
        <p:sp>
          <p:nvSpPr>
            <p:cNvPr id="46" name="45 Rectángulo redondeado"/>
            <p:cNvSpPr/>
            <p:nvPr/>
          </p:nvSpPr>
          <p:spPr>
            <a:xfrm>
              <a:off x="3101562" y="4780872"/>
              <a:ext cx="308906"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35 OG</a:t>
              </a:r>
            </a:p>
          </p:txBody>
        </p:sp>
        <p:sp>
          <p:nvSpPr>
            <p:cNvPr id="47" name="46 Rectángulo redondeado"/>
            <p:cNvSpPr/>
            <p:nvPr/>
          </p:nvSpPr>
          <p:spPr>
            <a:xfrm>
              <a:off x="3110519" y="5124635"/>
              <a:ext cx="306803"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REC</a:t>
              </a:r>
            </a:p>
          </p:txBody>
        </p:sp>
        <p:sp>
          <p:nvSpPr>
            <p:cNvPr id="60" name="59 Rectángulo"/>
            <p:cNvSpPr/>
            <p:nvPr/>
          </p:nvSpPr>
          <p:spPr>
            <a:xfrm>
              <a:off x="2934970" y="4191987"/>
              <a:ext cx="513014" cy="457200"/>
            </a:xfrm>
            <a:prstGeom prst="rect">
              <a:avLst/>
            </a:prstGeom>
          </p:spPr>
          <p:style>
            <a:lnRef idx="2">
              <a:schemeClr val="accent1"/>
            </a:lnRef>
            <a:fillRef idx="1">
              <a:schemeClr val="lt1"/>
            </a:fillRef>
            <a:effectRef idx="0">
              <a:schemeClr val="accent1"/>
            </a:effectRef>
            <a:fontRef idx="minor">
              <a:schemeClr val="dk1"/>
            </a:fontRef>
          </p:style>
          <p:txBody>
            <a:bodyPr lIns="18000" rIns="18000" rtlCol="0" anchor="ctr"/>
            <a:lstStyle/>
            <a:p>
              <a:pPr algn="ctr" defTabSz="914406"/>
              <a:r>
                <a:rPr lang="es-CL" sz="1100" dirty="0">
                  <a:solidFill>
                    <a:prstClr val="black"/>
                  </a:solidFill>
                  <a:latin typeface="Calibri"/>
                </a:rPr>
                <a:t>Comité CERD</a:t>
              </a:r>
            </a:p>
          </p:txBody>
        </p:sp>
        <p:cxnSp>
          <p:nvCxnSpPr>
            <p:cNvPr id="98" name="97 Conector recto"/>
            <p:cNvCxnSpPr/>
            <p:nvPr/>
          </p:nvCxnSpPr>
          <p:spPr>
            <a:xfrm>
              <a:off x="3014458" y="4627732"/>
              <a:ext cx="0" cy="6924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98 Conector recto"/>
            <p:cNvCxnSpPr/>
            <p:nvPr/>
          </p:nvCxnSpPr>
          <p:spPr>
            <a:xfrm>
              <a:off x="3025041" y="5308110"/>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99 Conector recto"/>
            <p:cNvCxnSpPr/>
            <p:nvPr/>
          </p:nvCxnSpPr>
          <p:spPr>
            <a:xfrm>
              <a:off x="3021865" y="4922666"/>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2" name="121 Conector recto"/>
            <p:cNvCxnSpPr/>
            <p:nvPr/>
          </p:nvCxnSpPr>
          <p:spPr>
            <a:xfrm>
              <a:off x="3177056" y="3691762"/>
              <a:ext cx="0" cy="50423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61" name="160 Grupo"/>
          <p:cNvGrpSpPr/>
          <p:nvPr/>
        </p:nvGrpSpPr>
        <p:grpSpPr>
          <a:xfrm>
            <a:off x="5649654" y="3647371"/>
            <a:ext cx="473465" cy="1775282"/>
            <a:chOff x="4125653" y="3647371"/>
            <a:chExt cx="473465" cy="1775282"/>
          </a:xfrm>
        </p:grpSpPr>
        <p:sp>
          <p:nvSpPr>
            <p:cNvPr id="50" name="49 Rectángulo redondeado"/>
            <p:cNvSpPr/>
            <p:nvPr/>
          </p:nvSpPr>
          <p:spPr>
            <a:xfrm>
              <a:off x="4271446" y="4787653"/>
              <a:ext cx="308906"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18 OG</a:t>
              </a:r>
            </a:p>
          </p:txBody>
        </p:sp>
        <p:sp>
          <p:nvSpPr>
            <p:cNvPr id="51" name="50 Rectángulo redondeado"/>
            <p:cNvSpPr/>
            <p:nvPr/>
          </p:nvSpPr>
          <p:spPr>
            <a:xfrm>
              <a:off x="4280403" y="5131416"/>
              <a:ext cx="306803"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REC</a:t>
              </a:r>
            </a:p>
          </p:txBody>
        </p:sp>
        <p:sp>
          <p:nvSpPr>
            <p:cNvPr id="62" name="61 Rectángulo"/>
            <p:cNvSpPr/>
            <p:nvPr/>
          </p:nvSpPr>
          <p:spPr>
            <a:xfrm>
              <a:off x="4125653" y="4172504"/>
              <a:ext cx="473465" cy="457200"/>
            </a:xfrm>
            <a:prstGeom prst="rect">
              <a:avLst/>
            </a:prstGeom>
          </p:spPr>
          <p:style>
            <a:lnRef idx="2">
              <a:schemeClr val="accent1"/>
            </a:lnRef>
            <a:fillRef idx="1">
              <a:schemeClr val="lt1"/>
            </a:fillRef>
            <a:effectRef idx="0">
              <a:schemeClr val="accent1"/>
            </a:effectRef>
            <a:fontRef idx="minor">
              <a:schemeClr val="dk1"/>
            </a:fontRef>
          </p:style>
          <p:txBody>
            <a:bodyPr lIns="18000" rIns="18000" rtlCol="0" anchor="ctr"/>
            <a:lstStyle/>
            <a:p>
              <a:pPr algn="ctr" defTabSz="914406"/>
              <a:r>
                <a:rPr lang="es-CL" sz="1100" dirty="0">
                  <a:solidFill>
                    <a:prstClr val="black"/>
                  </a:solidFill>
                  <a:latin typeface="Calibri"/>
                </a:rPr>
                <a:t>Comité DN</a:t>
              </a:r>
            </a:p>
          </p:txBody>
        </p:sp>
        <p:cxnSp>
          <p:nvCxnSpPr>
            <p:cNvPr id="104" name="103 Conector recto"/>
            <p:cNvCxnSpPr/>
            <p:nvPr/>
          </p:nvCxnSpPr>
          <p:spPr>
            <a:xfrm>
              <a:off x="4172169" y="4649185"/>
              <a:ext cx="0" cy="6924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104 Conector recto"/>
            <p:cNvCxnSpPr/>
            <p:nvPr/>
          </p:nvCxnSpPr>
          <p:spPr>
            <a:xfrm>
              <a:off x="4173874" y="5329563"/>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6" name="105 Conector recto"/>
            <p:cNvCxnSpPr/>
            <p:nvPr/>
          </p:nvCxnSpPr>
          <p:spPr>
            <a:xfrm>
              <a:off x="4179576" y="4944119"/>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4" name="123 Conector recto"/>
            <p:cNvCxnSpPr/>
            <p:nvPr/>
          </p:nvCxnSpPr>
          <p:spPr>
            <a:xfrm>
              <a:off x="4451560" y="3647371"/>
              <a:ext cx="0" cy="50423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62" name="161 Grupo"/>
          <p:cNvGrpSpPr/>
          <p:nvPr/>
        </p:nvGrpSpPr>
        <p:grpSpPr>
          <a:xfrm>
            <a:off x="6229178" y="3687749"/>
            <a:ext cx="478915" cy="1713332"/>
            <a:chOff x="4705177" y="3687748"/>
            <a:chExt cx="478915" cy="1713332"/>
          </a:xfrm>
        </p:grpSpPr>
        <p:sp>
          <p:nvSpPr>
            <p:cNvPr id="52" name="51 Rectángulo redondeado"/>
            <p:cNvSpPr/>
            <p:nvPr/>
          </p:nvSpPr>
          <p:spPr>
            <a:xfrm>
              <a:off x="4868332" y="4766080"/>
              <a:ext cx="308906"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2 OG</a:t>
              </a:r>
            </a:p>
          </p:txBody>
        </p:sp>
        <p:sp>
          <p:nvSpPr>
            <p:cNvPr id="53" name="52 Rectángulo redondeado"/>
            <p:cNvSpPr/>
            <p:nvPr/>
          </p:nvSpPr>
          <p:spPr>
            <a:xfrm>
              <a:off x="4877289" y="5109843"/>
              <a:ext cx="306803"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REC</a:t>
              </a:r>
            </a:p>
          </p:txBody>
        </p:sp>
        <p:sp>
          <p:nvSpPr>
            <p:cNvPr id="63" name="62 Rectángulo"/>
            <p:cNvSpPr/>
            <p:nvPr/>
          </p:nvSpPr>
          <p:spPr>
            <a:xfrm>
              <a:off x="4705177" y="4179658"/>
              <a:ext cx="473465" cy="457200"/>
            </a:xfrm>
            <a:prstGeom prst="rect">
              <a:avLst/>
            </a:prstGeom>
          </p:spPr>
          <p:style>
            <a:lnRef idx="2">
              <a:schemeClr val="accent1"/>
            </a:lnRef>
            <a:fillRef idx="1">
              <a:schemeClr val="lt1"/>
            </a:fillRef>
            <a:effectRef idx="0">
              <a:schemeClr val="accent1"/>
            </a:effectRef>
            <a:fontRef idx="minor">
              <a:schemeClr val="dk1"/>
            </a:fontRef>
          </p:style>
          <p:txBody>
            <a:bodyPr lIns="18000" rIns="18000" rtlCol="0" anchor="ctr"/>
            <a:lstStyle/>
            <a:p>
              <a:pPr algn="ctr" defTabSz="914406"/>
              <a:r>
                <a:rPr lang="es-CL" sz="1100" dirty="0">
                  <a:solidFill>
                    <a:prstClr val="black"/>
                  </a:solidFill>
                  <a:latin typeface="Calibri"/>
                </a:rPr>
                <a:t>Comité TM</a:t>
              </a:r>
            </a:p>
          </p:txBody>
        </p:sp>
        <p:cxnSp>
          <p:nvCxnSpPr>
            <p:cNvPr id="107" name="106 Conector recto"/>
            <p:cNvCxnSpPr/>
            <p:nvPr/>
          </p:nvCxnSpPr>
          <p:spPr>
            <a:xfrm>
              <a:off x="4788024" y="4638585"/>
              <a:ext cx="0" cy="6924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8" name="107 Conector recto"/>
            <p:cNvCxnSpPr/>
            <p:nvPr/>
          </p:nvCxnSpPr>
          <p:spPr>
            <a:xfrm>
              <a:off x="4789729" y="5318963"/>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108 Conector recto"/>
            <p:cNvCxnSpPr/>
            <p:nvPr/>
          </p:nvCxnSpPr>
          <p:spPr>
            <a:xfrm>
              <a:off x="4795431" y="4933519"/>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5" name="124 Conector recto"/>
            <p:cNvCxnSpPr/>
            <p:nvPr/>
          </p:nvCxnSpPr>
          <p:spPr>
            <a:xfrm>
              <a:off x="4875138" y="3687748"/>
              <a:ext cx="0" cy="50423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60" name="159 Grupo"/>
          <p:cNvGrpSpPr/>
          <p:nvPr/>
        </p:nvGrpSpPr>
        <p:grpSpPr>
          <a:xfrm>
            <a:off x="5048147" y="3678869"/>
            <a:ext cx="496099" cy="1743785"/>
            <a:chOff x="3524146" y="3678868"/>
            <a:chExt cx="496099" cy="1743785"/>
          </a:xfrm>
        </p:grpSpPr>
        <p:sp>
          <p:nvSpPr>
            <p:cNvPr id="48" name="47 Rectángulo redondeado"/>
            <p:cNvSpPr/>
            <p:nvPr/>
          </p:nvSpPr>
          <p:spPr>
            <a:xfrm>
              <a:off x="3696366" y="4787653"/>
              <a:ext cx="308906"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34 OG</a:t>
              </a:r>
            </a:p>
          </p:txBody>
        </p:sp>
        <p:sp>
          <p:nvSpPr>
            <p:cNvPr id="49" name="48 Rectángulo redondeado"/>
            <p:cNvSpPr/>
            <p:nvPr/>
          </p:nvSpPr>
          <p:spPr>
            <a:xfrm>
              <a:off x="3705323" y="5131416"/>
              <a:ext cx="306803"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REC</a:t>
              </a:r>
            </a:p>
          </p:txBody>
        </p:sp>
        <p:sp>
          <p:nvSpPr>
            <p:cNvPr id="61" name="60 Rectángulo"/>
            <p:cNvSpPr/>
            <p:nvPr/>
          </p:nvSpPr>
          <p:spPr>
            <a:xfrm>
              <a:off x="3524146" y="4172504"/>
              <a:ext cx="496099" cy="457200"/>
            </a:xfrm>
            <a:prstGeom prst="rect">
              <a:avLst/>
            </a:prstGeom>
          </p:spPr>
          <p:style>
            <a:lnRef idx="2">
              <a:schemeClr val="accent1"/>
            </a:lnRef>
            <a:fillRef idx="1">
              <a:schemeClr val="lt1"/>
            </a:fillRef>
            <a:effectRef idx="0">
              <a:schemeClr val="accent1"/>
            </a:effectRef>
            <a:fontRef idx="minor">
              <a:schemeClr val="dk1"/>
            </a:fontRef>
          </p:style>
          <p:txBody>
            <a:bodyPr lIns="18000" rIns="18000" rtlCol="0" anchor="ctr"/>
            <a:lstStyle/>
            <a:p>
              <a:pPr algn="ctr" defTabSz="914406"/>
              <a:r>
                <a:rPr lang="es-CL" sz="1100" dirty="0">
                  <a:solidFill>
                    <a:prstClr val="black"/>
                  </a:solidFill>
                  <a:latin typeface="Calibri"/>
                </a:rPr>
                <a:t>Comité CEDAW</a:t>
              </a:r>
            </a:p>
          </p:txBody>
        </p:sp>
        <p:cxnSp>
          <p:nvCxnSpPr>
            <p:cNvPr id="101" name="100 Conector recto"/>
            <p:cNvCxnSpPr/>
            <p:nvPr/>
          </p:nvCxnSpPr>
          <p:spPr>
            <a:xfrm>
              <a:off x="3590522" y="4627732"/>
              <a:ext cx="0" cy="6924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a:off x="3592227" y="5308110"/>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102 Conector recto"/>
            <p:cNvCxnSpPr/>
            <p:nvPr/>
          </p:nvCxnSpPr>
          <p:spPr>
            <a:xfrm>
              <a:off x="3597929" y="4922666"/>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8" name="127 Conector recto"/>
            <p:cNvCxnSpPr/>
            <p:nvPr/>
          </p:nvCxnSpPr>
          <p:spPr>
            <a:xfrm>
              <a:off x="3882972" y="3678868"/>
              <a:ext cx="0" cy="50423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63" name="162 Grupo"/>
          <p:cNvGrpSpPr/>
          <p:nvPr/>
        </p:nvGrpSpPr>
        <p:grpSpPr>
          <a:xfrm>
            <a:off x="6904378" y="3663584"/>
            <a:ext cx="479872" cy="1753890"/>
            <a:chOff x="5380378" y="3663584"/>
            <a:chExt cx="479872" cy="1753890"/>
          </a:xfrm>
        </p:grpSpPr>
        <p:sp>
          <p:nvSpPr>
            <p:cNvPr id="54" name="53 Rectángulo redondeado"/>
            <p:cNvSpPr/>
            <p:nvPr/>
          </p:nvSpPr>
          <p:spPr>
            <a:xfrm>
              <a:off x="5544490" y="4782474"/>
              <a:ext cx="308906"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a:solidFill>
                    <a:prstClr val="white"/>
                  </a:solidFill>
                  <a:latin typeface="Calibri"/>
                </a:rPr>
                <a:t>2 OG</a:t>
              </a:r>
              <a:endParaRPr lang="es-CL" sz="1000" dirty="0">
                <a:solidFill>
                  <a:prstClr val="white"/>
                </a:solidFill>
                <a:latin typeface="Calibri"/>
              </a:endParaRPr>
            </a:p>
          </p:txBody>
        </p:sp>
        <p:sp>
          <p:nvSpPr>
            <p:cNvPr id="55" name="54 Rectángulo redondeado"/>
            <p:cNvSpPr/>
            <p:nvPr/>
          </p:nvSpPr>
          <p:spPr>
            <a:xfrm>
              <a:off x="5553447" y="5126237"/>
              <a:ext cx="306803"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REC</a:t>
              </a:r>
            </a:p>
          </p:txBody>
        </p:sp>
        <p:sp>
          <p:nvSpPr>
            <p:cNvPr id="64" name="63 Rectángulo"/>
            <p:cNvSpPr/>
            <p:nvPr/>
          </p:nvSpPr>
          <p:spPr>
            <a:xfrm>
              <a:off x="5380378" y="4181386"/>
              <a:ext cx="473465" cy="457200"/>
            </a:xfrm>
            <a:prstGeom prst="rect">
              <a:avLst/>
            </a:prstGeom>
          </p:spPr>
          <p:style>
            <a:lnRef idx="2">
              <a:schemeClr val="accent1"/>
            </a:lnRef>
            <a:fillRef idx="1">
              <a:schemeClr val="lt1"/>
            </a:fillRef>
            <a:effectRef idx="0">
              <a:schemeClr val="accent1"/>
            </a:effectRef>
            <a:fontRef idx="minor">
              <a:schemeClr val="dk1"/>
            </a:fontRef>
          </p:style>
          <p:txBody>
            <a:bodyPr lIns="18000" rIns="18000" rtlCol="0" anchor="ctr"/>
            <a:lstStyle/>
            <a:p>
              <a:pPr algn="ctr" defTabSz="914406"/>
              <a:r>
                <a:rPr lang="es-CL" sz="1100" dirty="0">
                  <a:solidFill>
                    <a:prstClr val="black"/>
                  </a:solidFill>
                  <a:latin typeface="Calibri"/>
                </a:rPr>
                <a:t>Comité DPD</a:t>
              </a:r>
            </a:p>
          </p:txBody>
        </p:sp>
        <p:cxnSp>
          <p:nvCxnSpPr>
            <p:cNvPr id="110" name="109 Conector recto"/>
            <p:cNvCxnSpPr/>
            <p:nvPr/>
          </p:nvCxnSpPr>
          <p:spPr>
            <a:xfrm>
              <a:off x="5494206" y="4649187"/>
              <a:ext cx="0" cy="6924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1" name="110 Conector recto"/>
            <p:cNvCxnSpPr/>
            <p:nvPr/>
          </p:nvCxnSpPr>
          <p:spPr>
            <a:xfrm>
              <a:off x="5495911" y="5329565"/>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111 Conector recto"/>
            <p:cNvCxnSpPr/>
            <p:nvPr/>
          </p:nvCxnSpPr>
          <p:spPr>
            <a:xfrm>
              <a:off x="5501613" y="4944121"/>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9" name="128 Conector recto"/>
            <p:cNvCxnSpPr/>
            <p:nvPr/>
          </p:nvCxnSpPr>
          <p:spPr>
            <a:xfrm>
              <a:off x="5587731" y="3663584"/>
              <a:ext cx="0" cy="50423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64" name="163 Grupo"/>
          <p:cNvGrpSpPr/>
          <p:nvPr/>
        </p:nvGrpSpPr>
        <p:grpSpPr>
          <a:xfrm>
            <a:off x="7608168" y="3668266"/>
            <a:ext cx="483202" cy="1730599"/>
            <a:chOff x="6084168" y="3668265"/>
            <a:chExt cx="483202" cy="1730599"/>
          </a:xfrm>
        </p:grpSpPr>
        <p:sp>
          <p:nvSpPr>
            <p:cNvPr id="56" name="55 Rectángulo redondeado"/>
            <p:cNvSpPr/>
            <p:nvPr/>
          </p:nvSpPr>
          <p:spPr>
            <a:xfrm>
              <a:off x="6251610" y="4763864"/>
              <a:ext cx="308906"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3 OG</a:t>
              </a:r>
            </a:p>
          </p:txBody>
        </p:sp>
        <p:sp>
          <p:nvSpPr>
            <p:cNvPr id="57" name="56 Rectángulo redondeado"/>
            <p:cNvSpPr/>
            <p:nvPr/>
          </p:nvSpPr>
          <p:spPr>
            <a:xfrm>
              <a:off x="6260567" y="5107627"/>
              <a:ext cx="306803"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REC</a:t>
              </a:r>
            </a:p>
          </p:txBody>
        </p:sp>
        <p:sp>
          <p:nvSpPr>
            <p:cNvPr id="65" name="64 Rectángulo"/>
            <p:cNvSpPr/>
            <p:nvPr/>
          </p:nvSpPr>
          <p:spPr>
            <a:xfrm>
              <a:off x="6084168" y="4191985"/>
              <a:ext cx="473465" cy="457200"/>
            </a:xfrm>
            <a:prstGeom prst="rect">
              <a:avLst/>
            </a:prstGeom>
          </p:spPr>
          <p:style>
            <a:lnRef idx="2">
              <a:schemeClr val="accent1"/>
            </a:lnRef>
            <a:fillRef idx="1">
              <a:schemeClr val="lt1"/>
            </a:fillRef>
            <a:effectRef idx="0">
              <a:schemeClr val="accent1"/>
            </a:effectRef>
            <a:fontRef idx="minor">
              <a:schemeClr val="dk1"/>
            </a:fontRef>
          </p:style>
          <p:txBody>
            <a:bodyPr lIns="18000" rIns="18000" rtlCol="0" anchor="ctr"/>
            <a:lstStyle/>
            <a:p>
              <a:pPr algn="ctr" defTabSz="914406"/>
              <a:r>
                <a:rPr lang="es-CL" sz="1100" dirty="0">
                  <a:solidFill>
                    <a:prstClr val="black"/>
                  </a:solidFill>
                  <a:latin typeface="Calibri"/>
                </a:rPr>
                <a:t>Comité CAT</a:t>
              </a:r>
            </a:p>
          </p:txBody>
        </p:sp>
        <p:cxnSp>
          <p:nvCxnSpPr>
            <p:cNvPr id="113" name="112 Conector recto"/>
            <p:cNvCxnSpPr/>
            <p:nvPr/>
          </p:nvCxnSpPr>
          <p:spPr>
            <a:xfrm>
              <a:off x="6156136" y="4674960"/>
              <a:ext cx="0" cy="6924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113 Conector recto"/>
            <p:cNvCxnSpPr/>
            <p:nvPr/>
          </p:nvCxnSpPr>
          <p:spPr>
            <a:xfrm>
              <a:off x="6157841" y="5355338"/>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114 Conector recto"/>
            <p:cNvCxnSpPr/>
            <p:nvPr/>
          </p:nvCxnSpPr>
          <p:spPr>
            <a:xfrm>
              <a:off x="6163543" y="4969894"/>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0" name="129 Conector recto"/>
            <p:cNvCxnSpPr/>
            <p:nvPr/>
          </p:nvCxnSpPr>
          <p:spPr>
            <a:xfrm>
              <a:off x="6297044" y="3668265"/>
              <a:ext cx="0" cy="50423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65" name="164 Grupo"/>
          <p:cNvGrpSpPr/>
          <p:nvPr/>
        </p:nvGrpSpPr>
        <p:grpSpPr>
          <a:xfrm>
            <a:off x="8426015" y="3687748"/>
            <a:ext cx="480319" cy="1698540"/>
            <a:chOff x="6902014" y="3687748"/>
            <a:chExt cx="480319" cy="1698540"/>
          </a:xfrm>
        </p:grpSpPr>
        <p:sp>
          <p:nvSpPr>
            <p:cNvPr id="58" name="57 Rectángulo redondeado"/>
            <p:cNvSpPr/>
            <p:nvPr/>
          </p:nvSpPr>
          <p:spPr>
            <a:xfrm>
              <a:off x="7066573" y="4751288"/>
              <a:ext cx="308906"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OG</a:t>
              </a:r>
            </a:p>
          </p:txBody>
        </p:sp>
        <p:sp>
          <p:nvSpPr>
            <p:cNvPr id="59" name="58 Rectángulo redondeado"/>
            <p:cNvSpPr/>
            <p:nvPr/>
          </p:nvSpPr>
          <p:spPr>
            <a:xfrm>
              <a:off x="7075530" y="5095051"/>
              <a:ext cx="306803" cy="29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REC</a:t>
              </a:r>
            </a:p>
          </p:txBody>
        </p:sp>
        <p:sp>
          <p:nvSpPr>
            <p:cNvPr id="66" name="65 Rectángulo"/>
            <p:cNvSpPr/>
            <p:nvPr/>
          </p:nvSpPr>
          <p:spPr>
            <a:xfrm>
              <a:off x="6902014" y="4208013"/>
              <a:ext cx="473465" cy="457200"/>
            </a:xfrm>
            <a:prstGeom prst="rect">
              <a:avLst/>
            </a:prstGeom>
          </p:spPr>
          <p:style>
            <a:lnRef idx="2">
              <a:schemeClr val="accent1"/>
            </a:lnRef>
            <a:fillRef idx="1">
              <a:schemeClr val="lt1"/>
            </a:fillRef>
            <a:effectRef idx="0">
              <a:schemeClr val="accent1"/>
            </a:effectRef>
            <a:fontRef idx="minor">
              <a:schemeClr val="dk1"/>
            </a:fontRef>
          </p:style>
          <p:txBody>
            <a:bodyPr lIns="18000" rIns="18000" rtlCol="0" anchor="ctr"/>
            <a:lstStyle/>
            <a:p>
              <a:pPr algn="ctr" defTabSz="914406"/>
              <a:r>
                <a:rPr lang="es-CL" sz="1100" dirty="0">
                  <a:solidFill>
                    <a:prstClr val="black"/>
                  </a:solidFill>
                  <a:latin typeface="Calibri"/>
                </a:rPr>
                <a:t>Comité DF</a:t>
              </a:r>
            </a:p>
          </p:txBody>
        </p:sp>
        <p:cxnSp>
          <p:nvCxnSpPr>
            <p:cNvPr id="116" name="115 Conector recto"/>
            <p:cNvCxnSpPr/>
            <p:nvPr/>
          </p:nvCxnSpPr>
          <p:spPr>
            <a:xfrm>
              <a:off x="6937933" y="4668063"/>
              <a:ext cx="0" cy="6924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7" name="116 Conector recto"/>
            <p:cNvCxnSpPr/>
            <p:nvPr/>
          </p:nvCxnSpPr>
          <p:spPr>
            <a:xfrm>
              <a:off x="6939638" y="5348441"/>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8" name="117 Conector recto"/>
            <p:cNvCxnSpPr/>
            <p:nvPr/>
          </p:nvCxnSpPr>
          <p:spPr>
            <a:xfrm>
              <a:off x="6945340" y="4962997"/>
              <a:ext cx="979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1" name="130 Conector recto"/>
            <p:cNvCxnSpPr/>
            <p:nvPr/>
          </p:nvCxnSpPr>
          <p:spPr>
            <a:xfrm>
              <a:off x="7138746" y="3687748"/>
              <a:ext cx="0" cy="50423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47" name="146 Grupo"/>
          <p:cNvGrpSpPr/>
          <p:nvPr/>
        </p:nvGrpSpPr>
        <p:grpSpPr>
          <a:xfrm>
            <a:off x="9170608" y="621536"/>
            <a:ext cx="663888" cy="3078683"/>
            <a:chOff x="7645086" y="560240"/>
            <a:chExt cx="663888" cy="3078683"/>
          </a:xfrm>
        </p:grpSpPr>
        <p:sp>
          <p:nvSpPr>
            <p:cNvPr id="79" name="78 Rectángulo"/>
            <p:cNvSpPr/>
            <p:nvPr/>
          </p:nvSpPr>
          <p:spPr>
            <a:xfrm>
              <a:off x="7645086" y="2162200"/>
              <a:ext cx="663888" cy="14767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10800" rIns="10800" rtlCol="0" anchor="ctr"/>
            <a:lstStyle/>
            <a:p>
              <a:pPr algn="ctr" defTabSz="914406"/>
              <a:r>
                <a:rPr lang="es-CL" sz="1100" dirty="0">
                  <a:solidFill>
                    <a:prstClr val="white"/>
                  </a:solidFill>
                  <a:latin typeface="Calibri"/>
                </a:rPr>
                <a:t>Convenio 169 sobre pueblos indígenas y tribales</a:t>
              </a:r>
              <a:endParaRPr lang="es-CL" sz="1200" dirty="0">
                <a:solidFill>
                  <a:prstClr val="white"/>
                </a:solidFill>
                <a:latin typeface="Calibri"/>
              </a:endParaRPr>
            </a:p>
          </p:txBody>
        </p:sp>
        <p:sp>
          <p:nvSpPr>
            <p:cNvPr id="82" name="81 CuadroTexto"/>
            <p:cNvSpPr txBox="1"/>
            <p:nvPr/>
          </p:nvSpPr>
          <p:spPr>
            <a:xfrm>
              <a:off x="7740352" y="560240"/>
              <a:ext cx="494426"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18000" rIns="18000" rtlCol="0">
              <a:spAutoFit/>
            </a:bodyPr>
            <a:lstStyle/>
            <a:p>
              <a:pPr algn="ctr" defTabSz="914406"/>
              <a:r>
                <a:rPr lang="es-CL" dirty="0">
                  <a:solidFill>
                    <a:prstClr val="white"/>
                  </a:solidFill>
                  <a:latin typeface="Calibri"/>
                </a:rPr>
                <a:t>OIT</a:t>
              </a:r>
            </a:p>
          </p:txBody>
        </p:sp>
        <p:cxnSp>
          <p:nvCxnSpPr>
            <p:cNvPr id="133" name="132 Conector recto"/>
            <p:cNvCxnSpPr>
              <a:stCxn id="82" idx="2"/>
              <a:endCxn id="79" idx="0"/>
            </p:cNvCxnSpPr>
            <p:nvPr/>
          </p:nvCxnSpPr>
          <p:spPr>
            <a:xfrm flipH="1">
              <a:off x="7977030" y="929572"/>
              <a:ext cx="10535" cy="1232628"/>
            </a:xfrm>
            <a:prstGeom prst="line">
              <a:avLst/>
            </a:prstGeom>
            <a:ln w="28575"/>
          </p:spPr>
          <p:style>
            <a:lnRef idx="1">
              <a:schemeClr val="accent5"/>
            </a:lnRef>
            <a:fillRef idx="0">
              <a:schemeClr val="accent5"/>
            </a:fillRef>
            <a:effectRef idx="0">
              <a:schemeClr val="accent5"/>
            </a:effectRef>
            <a:fontRef idx="minor">
              <a:schemeClr val="tx1"/>
            </a:fontRef>
          </p:style>
        </p:cxnSp>
      </p:grpSp>
      <p:grpSp>
        <p:nvGrpSpPr>
          <p:cNvPr id="148" name="147 Grupo"/>
          <p:cNvGrpSpPr/>
          <p:nvPr/>
        </p:nvGrpSpPr>
        <p:grpSpPr>
          <a:xfrm>
            <a:off x="9804624" y="621537"/>
            <a:ext cx="830426" cy="3074367"/>
            <a:chOff x="8279168" y="560240"/>
            <a:chExt cx="830426" cy="3074367"/>
          </a:xfrm>
        </p:grpSpPr>
        <p:sp>
          <p:nvSpPr>
            <p:cNvPr id="81" name="80 Rectángulo"/>
            <p:cNvSpPr/>
            <p:nvPr/>
          </p:nvSpPr>
          <p:spPr>
            <a:xfrm>
              <a:off x="8389514" y="2160092"/>
              <a:ext cx="720080" cy="14745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10800" rIns="10800" rtlCol="0" anchor="ctr"/>
            <a:lstStyle/>
            <a:p>
              <a:pPr algn="ctr" defTabSz="914406"/>
              <a:r>
                <a:rPr lang="es-CL" sz="1100" dirty="0">
                  <a:solidFill>
                    <a:prstClr val="white"/>
                  </a:solidFill>
                  <a:latin typeface="Calibri"/>
                </a:rPr>
                <a:t>Convención para la eliminación de toda forma de discriminación en la esfera de la enseñanza</a:t>
              </a:r>
              <a:endParaRPr lang="es-CL" sz="1200" dirty="0">
                <a:solidFill>
                  <a:prstClr val="white"/>
                </a:solidFill>
                <a:latin typeface="Calibri"/>
              </a:endParaRPr>
            </a:p>
          </p:txBody>
        </p:sp>
        <p:sp>
          <p:nvSpPr>
            <p:cNvPr id="83" name="82 CuadroTexto"/>
            <p:cNvSpPr txBox="1"/>
            <p:nvPr/>
          </p:nvSpPr>
          <p:spPr>
            <a:xfrm>
              <a:off x="8279168" y="560240"/>
              <a:ext cx="82410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18000" rIns="18000" rtlCol="0">
              <a:spAutoFit/>
            </a:bodyPr>
            <a:lstStyle/>
            <a:p>
              <a:pPr algn="ctr" defTabSz="914406"/>
              <a:r>
                <a:rPr lang="es-CL" dirty="0">
                  <a:solidFill>
                    <a:prstClr val="white"/>
                  </a:solidFill>
                  <a:latin typeface="Calibri"/>
                </a:rPr>
                <a:t>UNESCO</a:t>
              </a:r>
            </a:p>
          </p:txBody>
        </p:sp>
        <p:cxnSp>
          <p:nvCxnSpPr>
            <p:cNvPr id="134" name="133 Conector recto"/>
            <p:cNvCxnSpPr/>
            <p:nvPr/>
          </p:nvCxnSpPr>
          <p:spPr>
            <a:xfrm>
              <a:off x="8691220" y="920947"/>
              <a:ext cx="0" cy="1294036"/>
            </a:xfrm>
            <a:prstGeom prst="line">
              <a:avLst/>
            </a:prstGeom>
            <a:ln w="28575"/>
          </p:spPr>
          <p:style>
            <a:lnRef idx="1">
              <a:schemeClr val="accent5"/>
            </a:lnRef>
            <a:fillRef idx="0">
              <a:schemeClr val="accent5"/>
            </a:fillRef>
            <a:effectRef idx="0">
              <a:schemeClr val="accent5"/>
            </a:effectRef>
            <a:fontRef idx="minor">
              <a:schemeClr val="tx1"/>
            </a:fontRef>
          </p:style>
        </p:cxnSp>
      </p:grpSp>
      <p:grpSp>
        <p:nvGrpSpPr>
          <p:cNvPr id="146" name="145 Grupo"/>
          <p:cNvGrpSpPr/>
          <p:nvPr/>
        </p:nvGrpSpPr>
        <p:grpSpPr>
          <a:xfrm>
            <a:off x="2375307" y="5556219"/>
            <a:ext cx="8047671" cy="1166791"/>
            <a:chOff x="851306" y="5556222"/>
            <a:chExt cx="8047671" cy="1166791"/>
          </a:xfrm>
        </p:grpSpPr>
        <p:sp>
          <p:nvSpPr>
            <p:cNvPr id="137" name="136 CuadroTexto"/>
            <p:cNvSpPr txBox="1"/>
            <p:nvPr/>
          </p:nvSpPr>
          <p:spPr>
            <a:xfrm>
              <a:off x="855601" y="5556222"/>
              <a:ext cx="804337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914406"/>
              <a:r>
                <a:rPr lang="es-CL" dirty="0">
                  <a:solidFill>
                    <a:prstClr val="white"/>
                  </a:solidFill>
                  <a:latin typeface="Calibri"/>
                </a:rPr>
                <a:t>MECANISMOS EXTRACONVENCIONALES</a:t>
              </a:r>
            </a:p>
          </p:txBody>
        </p:sp>
        <p:sp>
          <p:nvSpPr>
            <p:cNvPr id="138" name="137 CuadroTexto"/>
            <p:cNvSpPr txBox="1"/>
            <p:nvPr/>
          </p:nvSpPr>
          <p:spPr>
            <a:xfrm>
              <a:off x="851306" y="6006966"/>
              <a:ext cx="2486288"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06"/>
              <a:r>
                <a:rPr lang="es-CL" sz="1600" dirty="0">
                  <a:solidFill>
                    <a:prstClr val="black"/>
                  </a:solidFill>
                  <a:latin typeface="Calibri"/>
                </a:rPr>
                <a:t>Relatorías</a:t>
              </a:r>
            </a:p>
          </p:txBody>
        </p:sp>
        <p:sp>
          <p:nvSpPr>
            <p:cNvPr id="139" name="138 CuadroTexto"/>
            <p:cNvSpPr txBox="1"/>
            <p:nvPr/>
          </p:nvSpPr>
          <p:spPr>
            <a:xfrm>
              <a:off x="3450053" y="6006966"/>
              <a:ext cx="2486288"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06"/>
              <a:r>
                <a:rPr lang="es-CL" sz="1600" dirty="0">
                  <a:solidFill>
                    <a:prstClr val="black"/>
                  </a:solidFill>
                  <a:latin typeface="Calibri"/>
                </a:rPr>
                <a:t>Grupos de trabajo</a:t>
              </a:r>
            </a:p>
          </p:txBody>
        </p:sp>
        <p:sp>
          <p:nvSpPr>
            <p:cNvPr id="140" name="139 CuadroTexto"/>
            <p:cNvSpPr txBox="1"/>
            <p:nvPr/>
          </p:nvSpPr>
          <p:spPr>
            <a:xfrm>
              <a:off x="6030573" y="6006966"/>
              <a:ext cx="2868404"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06"/>
              <a:r>
                <a:rPr lang="es-CL" sz="1600" dirty="0">
                  <a:solidFill>
                    <a:prstClr val="black"/>
                  </a:solidFill>
                  <a:latin typeface="Calibri"/>
                </a:rPr>
                <a:t>Examen Periódico Universal</a:t>
              </a:r>
            </a:p>
          </p:txBody>
        </p:sp>
        <p:sp>
          <p:nvSpPr>
            <p:cNvPr id="141" name="140 CuadroTexto"/>
            <p:cNvSpPr txBox="1"/>
            <p:nvPr/>
          </p:nvSpPr>
          <p:spPr>
            <a:xfrm>
              <a:off x="855601" y="6410502"/>
              <a:ext cx="2452441"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914406"/>
              <a:r>
                <a:rPr lang="es-CL" sz="1200" dirty="0">
                  <a:solidFill>
                    <a:prstClr val="white"/>
                  </a:solidFill>
                  <a:latin typeface="Calibri"/>
                </a:rPr>
                <a:t>Informes</a:t>
              </a:r>
            </a:p>
          </p:txBody>
        </p:sp>
        <p:sp>
          <p:nvSpPr>
            <p:cNvPr id="142" name="141 CuadroTexto"/>
            <p:cNvSpPr txBox="1"/>
            <p:nvPr/>
          </p:nvSpPr>
          <p:spPr>
            <a:xfrm>
              <a:off x="3464268" y="6418836"/>
              <a:ext cx="2445408"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914406"/>
              <a:r>
                <a:rPr lang="es-CL" sz="1200" dirty="0">
                  <a:solidFill>
                    <a:prstClr val="white"/>
                  </a:solidFill>
                  <a:latin typeface="Calibri"/>
                </a:rPr>
                <a:t>Informes</a:t>
              </a:r>
            </a:p>
          </p:txBody>
        </p:sp>
        <p:sp>
          <p:nvSpPr>
            <p:cNvPr id="143" name="142 CuadroTexto"/>
            <p:cNvSpPr txBox="1"/>
            <p:nvPr/>
          </p:nvSpPr>
          <p:spPr>
            <a:xfrm>
              <a:off x="6030911" y="6446014"/>
              <a:ext cx="2868066"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914406"/>
              <a:r>
                <a:rPr lang="es-CL" sz="1200" dirty="0">
                  <a:solidFill>
                    <a:prstClr val="white"/>
                  </a:solidFill>
                  <a:latin typeface="Calibri"/>
                </a:rPr>
                <a:t>Recomendaciones (aceptadas/rechazadas)</a:t>
              </a:r>
            </a:p>
          </p:txBody>
        </p:sp>
      </p:grpSp>
      <p:sp>
        <p:nvSpPr>
          <p:cNvPr id="144" name="143 CuadroTexto"/>
          <p:cNvSpPr txBox="1"/>
          <p:nvPr/>
        </p:nvSpPr>
        <p:spPr>
          <a:xfrm>
            <a:off x="1650245" y="-77767"/>
            <a:ext cx="9577064" cy="707886"/>
          </a:xfrm>
          <a:prstGeom prst="rect">
            <a:avLst/>
          </a:prstGeom>
          <a:noFill/>
        </p:spPr>
        <p:txBody>
          <a:bodyPr wrap="square" rtlCol="0">
            <a:spAutoFit/>
          </a:bodyPr>
          <a:lstStyle/>
          <a:p>
            <a:pPr defTabSz="914406"/>
            <a:r>
              <a:rPr lang="es-CL" sz="4000" b="1" dirty="0">
                <a:solidFill>
                  <a:srgbClr val="C00000"/>
                </a:solidFill>
                <a:latin typeface="Calibri"/>
                <a:ea typeface="MS Gothic" panose="020B0609070205080204" pitchFamily="49" charset="-128"/>
              </a:rPr>
              <a:t>Fuentes del Sistema Universal de DDHH</a:t>
            </a:r>
          </a:p>
        </p:txBody>
      </p:sp>
      <p:sp>
        <p:nvSpPr>
          <p:cNvPr id="26" name="25 Rectángulo"/>
          <p:cNvSpPr/>
          <p:nvPr/>
        </p:nvSpPr>
        <p:spPr>
          <a:xfrm>
            <a:off x="2680315" y="3554945"/>
            <a:ext cx="679382" cy="418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Protocolos facultativos</a:t>
            </a:r>
          </a:p>
          <a:p>
            <a:pPr algn="ctr" defTabSz="914406"/>
            <a:r>
              <a:rPr lang="es-CL" sz="1000" dirty="0">
                <a:solidFill>
                  <a:prstClr val="white"/>
                </a:solidFill>
                <a:latin typeface="Calibri"/>
              </a:rPr>
              <a:t>(PF)</a:t>
            </a:r>
          </a:p>
        </p:txBody>
      </p:sp>
      <p:sp>
        <p:nvSpPr>
          <p:cNvPr id="27" name="26 Rectángulo"/>
          <p:cNvSpPr/>
          <p:nvPr/>
        </p:nvSpPr>
        <p:spPr>
          <a:xfrm>
            <a:off x="3392448" y="3591760"/>
            <a:ext cx="590860" cy="418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914406"/>
            <a:r>
              <a:rPr lang="es-CL" sz="1000" dirty="0">
                <a:solidFill>
                  <a:prstClr val="white"/>
                </a:solidFill>
                <a:latin typeface="Calibri"/>
              </a:rPr>
              <a:t>Protocolo facultativo</a:t>
            </a:r>
          </a:p>
          <a:p>
            <a:pPr algn="ctr" defTabSz="914406"/>
            <a:r>
              <a:rPr lang="es-CL" sz="1000" dirty="0">
                <a:solidFill>
                  <a:prstClr val="white"/>
                </a:solidFill>
                <a:latin typeface="Calibri"/>
              </a:rPr>
              <a:t>(PF)</a:t>
            </a:r>
          </a:p>
        </p:txBody>
      </p:sp>
    </p:spTree>
    <p:extLst>
      <p:ext uri="{BB962C8B-B14F-4D97-AF65-F5344CB8AC3E}">
        <p14:creationId xmlns:p14="http://schemas.microsoft.com/office/powerpoint/2010/main" val="123709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5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55"/>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0"/>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151"/>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159"/>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161"/>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162"/>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163"/>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164"/>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16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4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151 Grupo"/>
          <p:cNvGrpSpPr/>
          <p:nvPr/>
        </p:nvGrpSpPr>
        <p:grpSpPr>
          <a:xfrm>
            <a:off x="6256286" y="1979614"/>
            <a:ext cx="933091" cy="1704771"/>
            <a:chOff x="2885705" y="2017006"/>
            <a:chExt cx="567680" cy="1688051"/>
          </a:xfrm>
        </p:grpSpPr>
        <p:sp>
          <p:nvSpPr>
            <p:cNvPr id="30" name="29 Rectángulo"/>
            <p:cNvSpPr/>
            <p:nvPr/>
          </p:nvSpPr>
          <p:spPr>
            <a:xfrm>
              <a:off x="2885705" y="2241277"/>
              <a:ext cx="567680" cy="14637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18000" rIns="18000" rtlCol="0" anchor="ctr"/>
            <a:lstStyle/>
            <a:p>
              <a:pPr algn="ctr" defTabSz="914406">
                <a:lnSpc>
                  <a:spcPts val="1000"/>
                </a:lnSpc>
              </a:pPr>
              <a:r>
                <a:rPr lang="es-CL" sz="1100" dirty="0">
                  <a:solidFill>
                    <a:prstClr val="white"/>
                  </a:solidFill>
                  <a:latin typeface="Calibri"/>
                </a:rPr>
                <a:t>Convención interamericana contra el racismo, la discriminación racial y formas conexas de intolerancia</a:t>
              </a:r>
              <a:endParaRPr lang="es-CL" sz="1200" dirty="0">
                <a:solidFill>
                  <a:prstClr val="white"/>
                </a:solidFill>
                <a:latin typeface="Calibri"/>
              </a:endParaRPr>
            </a:p>
          </p:txBody>
        </p:sp>
        <p:sp>
          <p:nvSpPr>
            <p:cNvPr id="39" name="38 CuadroTexto"/>
            <p:cNvSpPr txBox="1"/>
            <p:nvPr/>
          </p:nvSpPr>
          <p:spPr>
            <a:xfrm>
              <a:off x="3083412" y="2017006"/>
              <a:ext cx="253759" cy="251426"/>
            </a:xfrm>
            <a:prstGeom prst="rect">
              <a:avLst/>
            </a:prstGeom>
            <a:noFill/>
          </p:spPr>
          <p:txBody>
            <a:bodyPr vert="horz" wrap="none" rtlCol="0">
              <a:spAutoFit/>
            </a:bodyPr>
            <a:lstStyle/>
            <a:p>
              <a:pPr defTabSz="914406"/>
              <a:r>
                <a:rPr lang="es-CL" sz="1050" b="1" dirty="0">
                  <a:solidFill>
                    <a:prstClr val="black"/>
                  </a:solidFill>
                  <a:latin typeface="Calibri"/>
                  <a:ea typeface="MS Gothic" panose="020B0609070205080204" pitchFamily="49" charset="-128"/>
                </a:rPr>
                <a:t>raza</a:t>
              </a:r>
            </a:p>
          </p:txBody>
        </p:sp>
      </p:grpSp>
      <p:grpSp>
        <p:nvGrpSpPr>
          <p:cNvPr id="156" name="155 Grupo"/>
          <p:cNvGrpSpPr/>
          <p:nvPr/>
        </p:nvGrpSpPr>
        <p:grpSpPr>
          <a:xfrm>
            <a:off x="5268399" y="1974435"/>
            <a:ext cx="980858" cy="1701071"/>
            <a:chOff x="5178152" y="1995195"/>
            <a:chExt cx="980858" cy="1701071"/>
          </a:xfrm>
        </p:grpSpPr>
        <p:sp>
          <p:nvSpPr>
            <p:cNvPr id="37" name="36 Rectángulo"/>
            <p:cNvSpPr/>
            <p:nvPr/>
          </p:nvSpPr>
          <p:spPr>
            <a:xfrm>
              <a:off x="5178152" y="2232671"/>
              <a:ext cx="945475" cy="14635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18000" rIns="18000" rtlCol="0" anchor="ctr"/>
            <a:lstStyle/>
            <a:p>
              <a:pPr algn="ctr" defTabSz="914406">
                <a:lnSpc>
                  <a:spcPts val="1000"/>
                </a:lnSpc>
              </a:pPr>
              <a:r>
                <a:rPr lang="es-CL" sz="1100" dirty="0">
                  <a:solidFill>
                    <a:prstClr val="white"/>
                  </a:solidFill>
                  <a:latin typeface="Calibri"/>
                </a:rPr>
                <a:t>Convención Interamericana para la eliminación de toda forma de discriminación contra  las personas con discapacidad</a:t>
              </a:r>
              <a:endParaRPr lang="es-CL" sz="1200" dirty="0">
                <a:solidFill>
                  <a:prstClr val="white"/>
                </a:solidFill>
                <a:latin typeface="Calibri"/>
              </a:endParaRPr>
            </a:p>
          </p:txBody>
        </p:sp>
        <p:sp>
          <p:nvSpPr>
            <p:cNvPr id="43" name="42 CuadroTexto"/>
            <p:cNvSpPr txBox="1"/>
            <p:nvPr/>
          </p:nvSpPr>
          <p:spPr>
            <a:xfrm>
              <a:off x="5254595" y="1995195"/>
              <a:ext cx="904415" cy="253916"/>
            </a:xfrm>
            <a:prstGeom prst="rect">
              <a:avLst/>
            </a:prstGeom>
            <a:noFill/>
          </p:spPr>
          <p:txBody>
            <a:bodyPr wrap="none" rtlCol="0">
              <a:spAutoFit/>
            </a:bodyPr>
            <a:lstStyle/>
            <a:p>
              <a:pPr defTabSz="914406"/>
              <a:r>
                <a:rPr lang="es-CL" sz="1050" b="1" dirty="0">
                  <a:solidFill>
                    <a:prstClr val="black"/>
                  </a:solidFill>
                  <a:latin typeface="Calibri"/>
                  <a:ea typeface="MS Gothic" panose="020B0609070205080204" pitchFamily="49" charset="-128"/>
                </a:rPr>
                <a:t>discapacidad</a:t>
              </a:r>
            </a:p>
          </p:txBody>
        </p:sp>
      </p:grpSp>
      <p:grpSp>
        <p:nvGrpSpPr>
          <p:cNvPr id="153" name="152 Grupo"/>
          <p:cNvGrpSpPr/>
          <p:nvPr/>
        </p:nvGrpSpPr>
        <p:grpSpPr>
          <a:xfrm>
            <a:off x="4273621" y="1979614"/>
            <a:ext cx="954113" cy="1693031"/>
            <a:chOff x="3495326" y="1994357"/>
            <a:chExt cx="612000" cy="1693031"/>
          </a:xfrm>
        </p:grpSpPr>
        <p:sp>
          <p:nvSpPr>
            <p:cNvPr id="31" name="30 Rectángulo"/>
            <p:cNvSpPr/>
            <p:nvPr/>
          </p:nvSpPr>
          <p:spPr>
            <a:xfrm>
              <a:off x="3495326" y="2223608"/>
              <a:ext cx="612000" cy="14637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18000" rIns="18000" rtlCol="0" anchor="ctr"/>
            <a:lstStyle/>
            <a:p>
              <a:pPr algn="ctr" defTabSz="914406">
                <a:lnSpc>
                  <a:spcPts val="1000"/>
                </a:lnSpc>
              </a:pPr>
              <a:r>
                <a:rPr lang="es-CL" sz="1100" dirty="0">
                  <a:solidFill>
                    <a:prstClr val="white"/>
                  </a:solidFill>
                  <a:latin typeface="Calibri"/>
                </a:rPr>
                <a:t>Convención Interamericana para la prevenir, sancionar y erradicar la violencia contra la Mujer</a:t>
              </a:r>
              <a:endParaRPr lang="es-CL" sz="1200" dirty="0">
                <a:solidFill>
                  <a:prstClr val="white"/>
                </a:solidFill>
                <a:latin typeface="Calibri"/>
              </a:endParaRPr>
            </a:p>
          </p:txBody>
        </p:sp>
        <p:sp>
          <p:nvSpPr>
            <p:cNvPr id="40" name="39 CuadroTexto"/>
            <p:cNvSpPr txBox="1"/>
            <p:nvPr/>
          </p:nvSpPr>
          <p:spPr>
            <a:xfrm>
              <a:off x="3625030" y="1994357"/>
              <a:ext cx="330264" cy="253916"/>
            </a:xfrm>
            <a:prstGeom prst="rect">
              <a:avLst/>
            </a:prstGeom>
            <a:noFill/>
          </p:spPr>
          <p:txBody>
            <a:bodyPr vert="horz" wrap="none" rtlCol="0">
              <a:spAutoFit/>
            </a:bodyPr>
            <a:lstStyle/>
            <a:p>
              <a:pPr defTabSz="914406"/>
              <a:r>
                <a:rPr lang="es-CL" sz="1050" b="1" dirty="0">
                  <a:solidFill>
                    <a:prstClr val="black"/>
                  </a:solidFill>
                  <a:latin typeface="Calibri"/>
                  <a:ea typeface="MS Gothic" panose="020B0609070205080204" pitchFamily="49" charset="-128"/>
                </a:rPr>
                <a:t>mujer</a:t>
              </a:r>
            </a:p>
          </p:txBody>
        </p:sp>
      </p:grpSp>
      <p:sp>
        <p:nvSpPr>
          <p:cNvPr id="68" name="67 CuadroTexto"/>
          <p:cNvSpPr txBox="1"/>
          <p:nvPr/>
        </p:nvSpPr>
        <p:spPr>
          <a:xfrm>
            <a:off x="4367808" y="1003612"/>
            <a:ext cx="62646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defTabSz="914406"/>
            <a:r>
              <a:rPr lang="es-CL" dirty="0">
                <a:solidFill>
                  <a:prstClr val="white"/>
                </a:solidFill>
                <a:latin typeface="Calibri"/>
              </a:rPr>
              <a:t>Tratados específicos</a:t>
            </a:r>
          </a:p>
        </p:txBody>
      </p:sp>
      <p:grpSp>
        <p:nvGrpSpPr>
          <p:cNvPr id="149" name="148 Grupo"/>
          <p:cNvGrpSpPr/>
          <p:nvPr/>
        </p:nvGrpSpPr>
        <p:grpSpPr>
          <a:xfrm>
            <a:off x="1583349" y="1003613"/>
            <a:ext cx="2696181" cy="2671891"/>
            <a:chOff x="-65443" y="1081962"/>
            <a:chExt cx="2696181" cy="2671891"/>
          </a:xfrm>
        </p:grpSpPr>
        <p:sp>
          <p:nvSpPr>
            <p:cNvPr id="17" name="16 Rectángulo"/>
            <p:cNvSpPr/>
            <p:nvPr/>
          </p:nvSpPr>
          <p:spPr>
            <a:xfrm>
              <a:off x="-25799" y="2270463"/>
              <a:ext cx="808050" cy="14833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18000" rIns="18000" rtlCol="0" anchor="ctr"/>
            <a:lstStyle/>
            <a:p>
              <a:pPr algn="ctr" defTabSz="533404">
                <a:lnSpc>
                  <a:spcPct val="90000"/>
                </a:lnSpc>
                <a:spcBef>
                  <a:spcPct val="0"/>
                </a:spcBef>
                <a:spcAft>
                  <a:spcPct val="35000"/>
                </a:spcAft>
              </a:pPr>
              <a:r>
                <a:rPr lang="es-CL" sz="1200" dirty="0">
                  <a:solidFill>
                    <a:prstClr val="white"/>
                  </a:solidFill>
                  <a:latin typeface="Calibri"/>
                </a:rPr>
                <a:t>Declaración Americana de Derechos Humanos</a:t>
              </a:r>
            </a:p>
          </p:txBody>
        </p:sp>
        <p:sp>
          <p:nvSpPr>
            <p:cNvPr id="19" name="18 Rectángulo"/>
            <p:cNvSpPr/>
            <p:nvPr/>
          </p:nvSpPr>
          <p:spPr>
            <a:xfrm>
              <a:off x="1004448" y="2270463"/>
              <a:ext cx="1103796" cy="14833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18000" rIns="18000" rtlCol="0" anchor="ctr"/>
            <a:lstStyle/>
            <a:p>
              <a:pPr algn="ctr" defTabSz="914406"/>
              <a:r>
                <a:rPr lang="es-CL" sz="1200" dirty="0">
                  <a:solidFill>
                    <a:prstClr val="white"/>
                  </a:solidFill>
                  <a:latin typeface="Calibri"/>
                </a:rPr>
                <a:t>Convención Americana de Derechos Humanos</a:t>
              </a:r>
            </a:p>
          </p:txBody>
        </p:sp>
        <p:sp>
          <p:nvSpPr>
            <p:cNvPr id="67" name="66 CuadroTexto"/>
            <p:cNvSpPr txBox="1"/>
            <p:nvPr/>
          </p:nvSpPr>
          <p:spPr>
            <a:xfrm>
              <a:off x="-60312" y="1081962"/>
              <a:ext cx="269105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defTabSz="914406"/>
              <a:r>
                <a:rPr lang="es-CL" dirty="0">
                  <a:solidFill>
                    <a:prstClr val="white"/>
                  </a:solidFill>
                  <a:latin typeface="Calibri"/>
                </a:rPr>
                <a:t>Tratados generales</a:t>
              </a:r>
            </a:p>
          </p:txBody>
        </p:sp>
        <p:sp>
          <p:nvSpPr>
            <p:cNvPr id="70" name="69 Flecha abajo"/>
            <p:cNvSpPr/>
            <p:nvPr/>
          </p:nvSpPr>
          <p:spPr>
            <a:xfrm>
              <a:off x="800721" y="1537986"/>
              <a:ext cx="620084" cy="30307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6"/>
              <a:endParaRPr lang="es-CL">
                <a:solidFill>
                  <a:prstClr val="white"/>
                </a:solidFill>
                <a:latin typeface="Calibri"/>
              </a:endParaRPr>
            </a:p>
          </p:txBody>
        </p:sp>
        <p:sp>
          <p:nvSpPr>
            <p:cNvPr id="71" name="70 Cerrar llave"/>
            <p:cNvSpPr/>
            <p:nvPr/>
          </p:nvSpPr>
          <p:spPr>
            <a:xfrm rot="16200000">
              <a:off x="987483" y="889281"/>
              <a:ext cx="246560" cy="2352411"/>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6"/>
              <a:endParaRPr lang="es-CL">
                <a:solidFill>
                  <a:prstClr val="black"/>
                </a:solidFill>
                <a:latin typeface="Calibri"/>
              </a:endParaRPr>
            </a:p>
          </p:txBody>
        </p:sp>
      </p:grpSp>
      <p:grpSp>
        <p:nvGrpSpPr>
          <p:cNvPr id="157" name="156 Grupo"/>
          <p:cNvGrpSpPr/>
          <p:nvPr/>
        </p:nvGrpSpPr>
        <p:grpSpPr>
          <a:xfrm>
            <a:off x="4265582" y="1456582"/>
            <a:ext cx="3771613" cy="585819"/>
            <a:chOff x="3057283" y="1551365"/>
            <a:chExt cx="2796115" cy="523516"/>
          </a:xfrm>
        </p:grpSpPr>
        <p:sp>
          <p:nvSpPr>
            <p:cNvPr id="72" name="71 Cerrar llave"/>
            <p:cNvSpPr/>
            <p:nvPr/>
          </p:nvSpPr>
          <p:spPr>
            <a:xfrm rot="16200000">
              <a:off x="4358681" y="580164"/>
              <a:ext cx="193319" cy="2796115"/>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6"/>
              <a:endParaRPr lang="es-CL">
                <a:solidFill>
                  <a:prstClr val="black"/>
                </a:solidFill>
                <a:latin typeface="Calibri"/>
              </a:endParaRPr>
            </a:p>
          </p:txBody>
        </p:sp>
        <p:sp>
          <p:nvSpPr>
            <p:cNvPr id="73" name="72 Flecha abajo"/>
            <p:cNvSpPr/>
            <p:nvPr/>
          </p:nvSpPr>
          <p:spPr>
            <a:xfrm>
              <a:off x="4301756" y="1551365"/>
              <a:ext cx="847933" cy="36241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914406"/>
              <a:r>
                <a:rPr lang="es-CL" sz="1200" b="1" dirty="0">
                  <a:solidFill>
                    <a:prstClr val="white"/>
                  </a:solidFill>
                  <a:latin typeface="Calibri"/>
                </a:rPr>
                <a:t>Grupos</a:t>
              </a:r>
            </a:p>
          </p:txBody>
        </p:sp>
      </p:grpSp>
      <p:sp>
        <p:nvSpPr>
          <p:cNvPr id="15" name="14 Rectángulo"/>
          <p:cNvSpPr/>
          <p:nvPr/>
        </p:nvSpPr>
        <p:spPr>
          <a:xfrm>
            <a:off x="1559496" y="4532004"/>
            <a:ext cx="1053904" cy="571875"/>
          </a:xfrm>
          <a:prstGeom prst="rect">
            <a:avLst/>
          </a:prstGeom>
        </p:spPr>
        <p:style>
          <a:lnRef idx="2">
            <a:schemeClr val="accent6"/>
          </a:lnRef>
          <a:fillRef idx="1">
            <a:schemeClr val="lt1"/>
          </a:fillRef>
          <a:effectRef idx="0">
            <a:schemeClr val="accent6"/>
          </a:effectRef>
          <a:fontRef idx="minor">
            <a:schemeClr val="dk1"/>
          </a:fontRef>
        </p:style>
        <p:txBody>
          <a:bodyPr lIns="18000" rIns="18000" rtlCol="0" anchor="ctr"/>
          <a:lstStyle/>
          <a:p>
            <a:pPr algn="ctr" defTabSz="914406"/>
            <a:r>
              <a:rPr lang="es-CL" sz="1200" dirty="0">
                <a:solidFill>
                  <a:prstClr val="black"/>
                </a:solidFill>
                <a:latin typeface="Calibri"/>
              </a:rPr>
              <a:t>Comisión Interamericana DDHH</a:t>
            </a:r>
          </a:p>
        </p:txBody>
      </p:sp>
      <p:sp>
        <p:nvSpPr>
          <p:cNvPr id="24" name="23 Rectángulo redondeado"/>
          <p:cNvSpPr/>
          <p:nvPr/>
        </p:nvSpPr>
        <p:spPr>
          <a:xfrm>
            <a:off x="2266915" y="5374652"/>
            <a:ext cx="667089" cy="2880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18000" rIns="18000" rtlCol="0" anchor="ctr"/>
          <a:lstStyle/>
          <a:p>
            <a:pPr algn="ctr" defTabSz="914406"/>
            <a:r>
              <a:rPr lang="es-CL" sz="1000" dirty="0">
                <a:solidFill>
                  <a:prstClr val="white"/>
                </a:solidFill>
                <a:latin typeface="Calibri"/>
              </a:rPr>
              <a:t>Informes de Fondo</a:t>
            </a:r>
          </a:p>
        </p:txBody>
      </p:sp>
      <p:cxnSp>
        <p:nvCxnSpPr>
          <p:cNvPr id="90" name="89 Conector recto"/>
          <p:cNvCxnSpPr>
            <a:stCxn id="17" idx="2"/>
          </p:cNvCxnSpPr>
          <p:nvPr/>
        </p:nvCxnSpPr>
        <p:spPr>
          <a:xfrm flipH="1">
            <a:off x="2022971" y="3675503"/>
            <a:ext cx="4046" cy="85650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4" name="143 CuadroTexto"/>
          <p:cNvSpPr txBox="1"/>
          <p:nvPr/>
        </p:nvSpPr>
        <p:spPr>
          <a:xfrm>
            <a:off x="1440645" y="-44393"/>
            <a:ext cx="9577064" cy="707886"/>
          </a:xfrm>
          <a:prstGeom prst="rect">
            <a:avLst/>
          </a:prstGeom>
          <a:noFill/>
        </p:spPr>
        <p:txBody>
          <a:bodyPr wrap="square" rtlCol="0">
            <a:spAutoFit/>
          </a:bodyPr>
          <a:lstStyle/>
          <a:p>
            <a:pPr defTabSz="914406"/>
            <a:r>
              <a:rPr lang="es-CL" sz="4000" b="1" dirty="0">
                <a:solidFill>
                  <a:srgbClr val="C00000"/>
                </a:solidFill>
                <a:latin typeface="Calibri"/>
                <a:ea typeface="MS Gothic" panose="020B0609070205080204" pitchFamily="49" charset="-128"/>
              </a:rPr>
              <a:t>Fuentes Sistema Interamericano de DDHH</a:t>
            </a:r>
          </a:p>
        </p:txBody>
      </p:sp>
      <p:sp>
        <p:nvSpPr>
          <p:cNvPr id="27" name="26 Rectángulo"/>
          <p:cNvSpPr/>
          <p:nvPr/>
        </p:nvSpPr>
        <p:spPr>
          <a:xfrm>
            <a:off x="3392448" y="3367607"/>
            <a:ext cx="747031" cy="11049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18000" rIns="18000" rtlCol="0" anchor="ctr"/>
          <a:lstStyle/>
          <a:p>
            <a:pPr algn="ctr" defTabSz="914406"/>
            <a:r>
              <a:rPr lang="es-CL" sz="1000" dirty="0">
                <a:solidFill>
                  <a:prstClr val="white"/>
                </a:solidFill>
                <a:latin typeface="Calibri"/>
              </a:rPr>
              <a:t>Protocolo adicional en materia de Derechos Económicos Sociales y Culturales</a:t>
            </a:r>
          </a:p>
        </p:txBody>
      </p:sp>
      <p:grpSp>
        <p:nvGrpSpPr>
          <p:cNvPr id="192" name="191 Grupo"/>
          <p:cNvGrpSpPr/>
          <p:nvPr/>
        </p:nvGrpSpPr>
        <p:grpSpPr>
          <a:xfrm>
            <a:off x="7233768" y="1914555"/>
            <a:ext cx="950465" cy="1764688"/>
            <a:chOff x="5709767" y="1675647"/>
            <a:chExt cx="950465" cy="1764688"/>
          </a:xfrm>
        </p:grpSpPr>
        <p:sp>
          <p:nvSpPr>
            <p:cNvPr id="166" name="165 Rectángulo"/>
            <p:cNvSpPr/>
            <p:nvPr/>
          </p:nvSpPr>
          <p:spPr>
            <a:xfrm>
              <a:off x="5709767" y="1976740"/>
              <a:ext cx="806170" cy="14635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18000" rIns="18000" rtlCol="0" anchor="ctr"/>
            <a:lstStyle/>
            <a:p>
              <a:pPr algn="ctr" defTabSz="914406">
                <a:lnSpc>
                  <a:spcPts val="1000"/>
                </a:lnSpc>
              </a:pPr>
              <a:r>
                <a:rPr lang="es-CL" sz="1100" dirty="0">
                  <a:solidFill>
                    <a:prstClr val="white"/>
                  </a:solidFill>
                  <a:latin typeface="Calibri"/>
                </a:rPr>
                <a:t>Convención sobre la protección de derechos de las personas mayores</a:t>
              </a:r>
              <a:endParaRPr lang="es-CL" sz="1200" dirty="0">
                <a:solidFill>
                  <a:prstClr val="white"/>
                </a:solidFill>
                <a:latin typeface="Calibri"/>
              </a:endParaRPr>
            </a:p>
          </p:txBody>
        </p:sp>
        <p:sp>
          <p:nvSpPr>
            <p:cNvPr id="167" name="166 CuadroTexto"/>
            <p:cNvSpPr txBox="1"/>
            <p:nvPr/>
          </p:nvSpPr>
          <p:spPr>
            <a:xfrm>
              <a:off x="5803537" y="1675647"/>
              <a:ext cx="856695" cy="352276"/>
            </a:xfrm>
            <a:prstGeom prst="rect">
              <a:avLst/>
            </a:prstGeom>
            <a:noFill/>
          </p:spPr>
          <p:txBody>
            <a:bodyPr wrap="square" rtlCol="0">
              <a:spAutoFit/>
            </a:bodyPr>
            <a:lstStyle/>
            <a:p>
              <a:pPr defTabSz="914406">
                <a:lnSpc>
                  <a:spcPts val="1000"/>
                </a:lnSpc>
              </a:pPr>
              <a:r>
                <a:rPr lang="es-CL" sz="1050" b="1" dirty="0">
                  <a:solidFill>
                    <a:prstClr val="black"/>
                  </a:solidFill>
                  <a:latin typeface="Calibri"/>
                  <a:ea typeface="MS Gothic" panose="020B0609070205080204" pitchFamily="49" charset="-128"/>
                </a:rPr>
                <a:t>Adultos mayores</a:t>
              </a:r>
            </a:p>
          </p:txBody>
        </p:sp>
      </p:grpSp>
      <p:grpSp>
        <p:nvGrpSpPr>
          <p:cNvPr id="193" name="192 Grupo"/>
          <p:cNvGrpSpPr/>
          <p:nvPr/>
        </p:nvGrpSpPr>
        <p:grpSpPr>
          <a:xfrm>
            <a:off x="8153104" y="1486207"/>
            <a:ext cx="2479400" cy="2195316"/>
            <a:chOff x="6629104" y="1247298"/>
            <a:chExt cx="2479400" cy="2195316"/>
          </a:xfrm>
        </p:grpSpPr>
        <p:grpSp>
          <p:nvGrpSpPr>
            <p:cNvPr id="158" name="157 Grupo"/>
            <p:cNvGrpSpPr/>
            <p:nvPr/>
          </p:nvGrpSpPr>
          <p:grpSpPr>
            <a:xfrm>
              <a:off x="6629104" y="1247298"/>
              <a:ext cx="2479400" cy="2195316"/>
              <a:chOff x="5083724" y="1500950"/>
              <a:chExt cx="2479400" cy="2195316"/>
            </a:xfrm>
          </p:grpSpPr>
          <p:sp>
            <p:nvSpPr>
              <p:cNvPr id="34" name="33 Rectángulo"/>
              <p:cNvSpPr/>
              <p:nvPr/>
            </p:nvSpPr>
            <p:spPr>
              <a:xfrm>
                <a:off x="6009610" y="2223608"/>
                <a:ext cx="720000" cy="14726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18000" rIns="18000" rtlCol="0" anchor="ctr"/>
              <a:lstStyle/>
              <a:p>
                <a:pPr algn="ctr" defTabSz="914406"/>
                <a:r>
                  <a:rPr lang="es-CL" sz="1100" dirty="0">
                    <a:solidFill>
                      <a:prstClr val="white"/>
                    </a:solidFill>
                    <a:latin typeface="Calibri"/>
                  </a:rPr>
                  <a:t>Convención Interamericana para prevenir y sancionar la Tortura</a:t>
                </a:r>
                <a:endParaRPr lang="es-CL" sz="1200" dirty="0">
                  <a:solidFill>
                    <a:prstClr val="white"/>
                  </a:solidFill>
                  <a:latin typeface="Calibri"/>
                </a:endParaRPr>
              </a:p>
            </p:txBody>
          </p:sp>
          <p:sp>
            <p:nvSpPr>
              <p:cNvPr id="38" name="37 Rectángulo"/>
              <p:cNvSpPr/>
              <p:nvPr/>
            </p:nvSpPr>
            <p:spPr>
              <a:xfrm>
                <a:off x="6765122" y="2225462"/>
                <a:ext cx="798002" cy="14708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10800" rIns="10800" rtlCol="0" anchor="ctr"/>
              <a:lstStyle/>
              <a:p>
                <a:pPr algn="ctr" defTabSz="914406"/>
                <a:r>
                  <a:rPr lang="es-CL" sz="1100" dirty="0">
                    <a:solidFill>
                      <a:prstClr val="white"/>
                    </a:solidFill>
                    <a:latin typeface="Calibri"/>
                  </a:rPr>
                  <a:t>Convención Interamericana sobre la desaparición forzada de personas</a:t>
                </a:r>
                <a:endParaRPr lang="es-CL" sz="1200" dirty="0">
                  <a:solidFill>
                    <a:prstClr val="white"/>
                  </a:solidFill>
                  <a:latin typeface="Calibri"/>
                </a:endParaRPr>
              </a:p>
            </p:txBody>
          </p:sp>
          <p:sp>
            <p:nvSpPr>
              <p:cNvPr id="74" name="73 Flecha abajo"/>
              <p:cNvSpPr/>
              <p:nvPr/>
            </p:nvSpPr>
            <p:spPr>
              <a:xfrm>
                <a:off x="6237536" y="1500950"/>
                <a:ext cx="984148" cy="31822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914406"/>
                <a:r>
                  <a:rPr lang="es-CL" sz="1200" b="1" dirty="0">
                    <a:solidFill>
                      <a:prstClr val="white"/>
                    </a:solidFill>
                    <a:latin typeface="Calibri"/>
                  </a:rPr>
                  <a:t>Temas</a:t>
                </a:r>
              </a:p>
            </p:txBody>
          </p:sp>
          <p:sp>
            <p:nvSpPr>
              <p:cNvPr id="75" name="74 Cerrar llave"/>
              <p:cNvSpPr/>
              <p:nvPr/>
            </p:nvSpPr>
            <p:spPr>
              <a:xfrm rot="16200000">
                <a:off x="6212354" y="692166"/>
                <a:ext cx="222140" cy="24794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6"/>
                <a:endParaRPr lang="es-CL">
                  <a:solidFill>
                    <a:prstClr val="black"/>
                  </a:solidFill>
                  <a:latin typeface="Calibri"/>
                </a:endParaRPr>
              </a:p>
            </p:txBody>
          </p:sp>
        </p:grpSp>
        <p:sp>
          <p:nvSpPr>
            <p:cNvPr id="168" name="167 Rectángulo"/>
            <p:cNvSpPr/>
            <p:nvPr/>
          </p:nvSpPr>
          <p:spPr>
            <a:xfrm>
              <a:off x="6629104" y="1964463"/>
              <a:ext cx="860994" cy="14726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18000" rIns="18000" rtlCol="0" anchor="ctr"/>
            <a:lstStyle/>
            <a:p>
              <a:pPr algn="ctr" defTabSz="914406"/>
              <a:r>
                <a:rPr lang="es-CL" sz="1100" dirty="0">
                  <a:solidFill>
                    <a:prstClr val="white"/>
                  </a:solidFill>
                  <a:latin typeface="Calibri"/>
                </a:rPr>
                <a:t>Convención contra toda forma de discriminación e intolerancia</a:t>
              </a:r>
              <a:endParaRPr lang="es-CL" sz="1200" dirty="0">
                <a:solidFill>
                  <a:prstClr val="white"/>
                </a:solidFill>
                <a:latin typeface="Calibri"/>
              </a:endParaRPr>
            </a:p>
          </p:txBody>
        </p:sp>
      </p:grpSp>
      <p:sp>
        <p:nvSpPr>
          <p:cNvPr id="169" name="168 Rectángulo"/>
          <p:cNvSpPr/>
          <p:nvPr/>
        </p:nvSpPr>
        <p:spPr>
          <a:xfrm>
            <a:off x="2503694" y="3368930"/>
            <a:ext cx="660146" cy="10752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18000" rIns="18000" rtlCol="0" anchor="ctr"/>
          <a:lstStyle/>
          <a:p>
            <a:pPr algn="ctr" defTabSz="914406"/>
            <a:r>
              <a:rPr lang="es-CL" sz="1000" dirty="0">
                <a:solidFill>
                  <a:prstClr val="white"/>
                </a:solidFill>
                <a:latin typeface="Calibri"/>
              </a:rPr>
              <a:t>Protocolo adicional relativo a la abolición de la pena de muerte</a:t>
            </a:r>
          </a:p>
        </p:txBody>
      </p:sp>
      <p:grpSp>
        <p:nvGrpSpPr>
          <p:cNvPr id="195" name="194 Grupo"/>
          <p:cNvGrpSpPr/>
          <p:nvPr/>
        </p:nvGrpSpPr>
        <p:grpSpPr>
          <a:xfrm>
            <a:off x="4139478" y="3672644"/>
            <a:ext cx="5941633" cy="1224736"/>
            <a:chOff x="2615478" y="3433736"/>
            <a:chExt cx="5941633" cy="1224736"/>
          </a:xfrm>
        </p:grpSpPr>
        <p:cxnSp>
          <p:nvCxnSpPr>
            <p:cNvPr id="18" name="17 Conector angular"/>
            <p:cNvCxnSpPr>
              <a:stCxn id="16" idx="3"/>
              <a:endCxn id="31" idx="2"/>
            </p:cNvCxnSpPr>
            <p:nvPr/>
          </p:nvCxnSpPr>
          <p:spPr>
            <a:xfrm flipV="1">
              <a:off x="2615478" y="3433736"/>
              <a:ext cx="611197" cy="1203281"/>
            </a:xfrm>
            <a:prstGeom prst="bentConnector2">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169 Conector angular"/>
            <p:cNvCxnSpPr>
              <a:stCxn id="16" idx="3"/>
              <a:endCxn id="37" idx="2"/>
            </p:cNvCxnSpPr>
            <p:nvPr/>
          </p:nvCxnSpPr>
          <p:spPr>
            <a:xfrm flipV="1">
              <a:off x="2615478" y="3436597"/>
              <a:ext cx="1601660" cy="1200420"/>
            </a:xfrm>
            <a:prstGeom prst="bentConnector2">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170 Conector angular"/>
            <p:cNvCxnSpPr>
              <a:stCxn id="16" idx="3"/>
              <a:endCxn id="30" idx="2"/>
            </p:cNvCxnSpPr>
            <p:nvPr/>
          </p:nvCxnSpPr>
          <p:spPr>
            <a:xfrm flipV="1">
              <a:off x="2615478" y="3445476"/>
              <a:ext cx="2583354" cy="1191541"/>
            </a:xfrm>
            <a:prstGeom prst="bentConnector2">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171 Conector angular"/>
            <p:cNvCxnSpPr/>
            <p:nvPr/>
          </p:nvCxnSpPr>
          <p:spPr>
            <a:xfrm flipV="1">
              <a:off x="2741581" y="3454355"/>
              <a:ext cx="3357280" cy="1193012"/>
            </a:xfrm>
            <a:prstGeom prst="bentConnector3">
              <a:avLst>
                <a:gd name="adj1" fmla="val 99449"/>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173 Conector angular"/>
            <p:cNvCxnSpPr/>
            <p:nvPr/>
          </p:nvCxnSpPr>
          <p:spPr>
            <a:xfrm flipV="1">
              <a:off x="3744400" y="3454355"/>
              <a:ext cx="3357280" cy="1193012"/>
            </a:xfrm>
            <a:prstGeom prst="bentConnector3">
              <a:avLst>
                <a:gd name="adj1" fmla="val 99449"/>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174 Conector angular"/>
            <p:cNvCxnSpPr/>
            <p:nvPr/>
          </p:nvCxnSpPr>
          <p:spPr>
            <a:xfrm flipV="1">
              <a:off x="4618270" y="3454354"/>
              <a:ext cx="3357280" cy="1193012"/>
            </a:xfrm>
            <a:prstGeom prst="bentConnector3">
              <a:avLst>
                <a:gd name="adj1" fmla="val 99449"/>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175 Conector angular"/>
            <p:cNvCxnSpPr/>
            <p:nvPr/>
          </p:nvCxnSpPr>
          <p:spPr>
            <a:xfrm flipV="1">
              <a:off x="5199831" y="3465460"/>
              <a:ext cx="3357280" cy="1193012"/>
            </a:xfrm>
            <a:prstGeom prst="bentConnector3">
              <a:avLst>
                <a:gd name="adj1" fmla="val 99449"/>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0" name="119 Rectángulo"/>
          <p:cNvSpPr/>
          <p:nvPr/>
        </p:nvSpPr>
        <p:spPr>
          <a:xfrm>
            <a:off x="2208354" y="5828148"/>
            <a:ext cx="770650" cy="2608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06"/>
            <a:r>
              <a:rPr lang="es-CL" sz="1100" dirty="0">
                <a:solidFill>
                  <a:prstClr val="black"/>
                </a:solidFill>
                <a:latin typeface="Calibri"/>
              </a:rPr>
              <a:t>Relatores</a:t>
            </a:r>
          </a:p>
        </p:txBody>
      </p:sp>
      <p:sp>
        <p:nvSpPr>
          <p:cNvPr id="177" name="176 Rectángulo redondeado"/>
          <p:cNvSpPr/>
          <p:nvPr/>
        </p:nvSpPr>
        <p:spPr>
          <a:xfrm>
            <a:off x="2698934" y="6165304"/>
            <a:ext cx="645674" cy="2880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18000" rIns="18000" rtlCol="0" anchor="ctr"/>
          <a:lstStyle/>
          <a:p>
            <a:pPr algn="ctr" defTabSz="914406"/>
            <a:r>
              <a:rPr lang="es-CL" sz="1100" dirty="0">
                <a:solidFill>
                  <a:prstClr val="white"/>
                </a:solidFill>
                <a:latin typeface="Calibri"/>
              </a:rPr>
              <a:t>Informes</a:t>
            </a:r>
          </a:p>
        </p:txBody>
      </p:sp>
      <p:cxnSp>
        <p:nvCxnSpPr>
          <p:cNvPr id="127" name="126 Conector angular"/>
          <p:cNvCxnSpPr>
            <a:stCxn id="120" idx="2"/>
            <a:endCxn id="177" idx="1"/>
          </p:cNvCxnSpPr>
          <p:nvPr/>
        </p:nvCxnSpPr>
        <p:spPr>
          <a:xfrm rot="16200000" flipH="1">
            <a:off x="2536122" y="6146508"/>
            <a:ext cx="220370" cy="105255"/>
          </a:xfrm>
          <a:prstGeom prst="bentConnector2">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4" name="193 Grupo"/>
          <p:cNvGrpSpPr/>
          <p:nvPr/>
        </p:nvGrpSpPr>
        <p:grpSpPr>
          <a:xfrm>
            <a:off x="2388884" y="3675504"/>
            <a:ext cx="7844621" cy="1699149"/>
            <a:chOff x="864883" y="3436595"/>
            <a:chExt cx="7844621" cy="1699149"/>
          </a:xfrm>
        </p:grpSpPr>
        <p:cxnSp>
          <p:nvCxnSpPr>
            <p:cNvPr id="180" name="179 Conector angular"/>
            <p:cNvCxnSpPr/>
            <p:nvPr/>
          </p:nvCxnSpPr>
          <p:spPr>
            <a:xfrm rot="5400000">
              <a:off x="4018504" y="290414"/>
              <a:ext cx="1537379" cy="7844620"/>
            </a:xfrm>
            <a:prstGeom prst="bentConnector2">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83" name="182 Conector recto"/>
            <p:cNvCxnSpPr/>
            <p:nvPr/>
          </p:nvCxnSpPr>
          <p:spPr>
            <a:xfrm>
              <a:off x="7870600" y="3442614"/>
              <a:ext cx="0" cy="1537379"/>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184" name="183 Conector recto"/>
            <p:cNvCxnSpPr/>
            <p:nvPr/>
          </p:nvCxnSpPr>
          <p:spPr>
            <a:xfrm>
              <a:off x="6903381" y="3440335"/>
              <a:ext cx="0" cy="1537379"/>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185" name="184 Conector recto"/>
            <p:cNvCxnSpPr/>
            <p:nvPr/>
          </p:nvCxnSpPr>
          <p:spPr>
            <a:xfrm>
              <a:off x="5940152" y="3464995"/>
              <a:ext cx="0" cy="1537379"/>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186" name="185 Conector recto"/>
            <p:cNvCxnSpPr/>
            <p:nvPr/>
          </p:nvCxnSpPr>
          <p:spPr>
            <a:xfrm>
              <a:off x="5045964" y="3436597"/>
              <a:ext cx="0" cy="1537379"/>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187" name="186 Conector recto"/>
            <p:cNvCxnSpPr/>
            <p:nvPr/>
          </p:nvCxnSpPr>
          <p:spPr>
            <a:xfrm>
              <a:off x="4417807" y="3436596"/>
              <a:ext cx="0" cy="1537379"/>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188" name="187 Conector recto"/>
            <p:cNvCxnSpPr/>
            <p:nvPr/>
          </p:nvCxnSpPr>
          <p:spPr>
            <a:xfrm>
              <a:off x="3416308" y="3436595"/>
              <a:ext cx="0" cy="1537379"/>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189" name="188 Conector recto"/>
            <p:cNvCxnSpPr/>
            <p:nvPr/>
          </p:nvCxnSpPr>
          <p:spPr>
            <a:xfrm>
              <a:off x="864883" y="4880363"/>
              <a:ext cx="60629" cy="255381"/>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grpSp>
      <p:cxnSp>
        <p:nvCxnSpPr>
          <p:cNvPr id="206" name="205 Conector angular"/>
          <p:cNvCxnSpPr>
            <a:stCxn id="24" idx="1"/>
            <a:endCxn id="15" idx="2"/>
          </p:cNvCxnSpPr>
          <p:nvPr/>
        </p:nvCxnSpPr>
        <p:spPr>
          <a:xfrm rot="10800000">
            <a:off x="2086450" y="5103881"/>
            <a:ext cx="180467" cy="414789"/>
          </a:xfrm>
          <a:prstGeom prst="bentConnector2">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225 Conector angular"/>
          <p:cNvCxnSpPr>
            <a:stCxn id="15" idx="2"/>
            <a:endCxn id="120" idx="1"/>
          </p:cNvCxnSpPr>
          <p:nvPr/>
        </p:nvCxnSpPr>
        <p:spPr>
          <a:xfrm rot="16200000" flipH="1">
            <a:off x="1720066" y="5470261"/>
            <a:ext cx="854670" cy="121906"/>
          </a:xfrm>
          <a:prstGeom prst="bentConnector2">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39" name="238 Grupo"/>
          <p:cNvGrpSpPr/>
          <p:nvPr/>
        </p:nvGrpSpPr>
        <p:grpSpPr>
          <a:xfrm>
            <a:off x="3021091" y="3615697"/>
            <a:ext cx="1258439" cy="2335020"/>
            <a:chOff x="1497090" y="3376788"/>
            <a:chExt cx="1258439" cy="2335020"/>
          </a:xfrm>
        </p:grpSpPr>
        <p:grpSp>
          <p:nvGrpSpPr>
            <p:cNvPr id="151" name="150 Grupo"/>
            <p:cNvGrpSpPr/>
            <p:nvPr/>
          </p:nvGrpSpPr>
          <p:grpSpPr>
            <a:xfrm>
              <a:off x="1497090" y="3376788"/>
              <a:ext cx="1258439" cy="2335020"/>
              <a:chOff x="2168258" y="2779213"/>
              <a:chExt cx="1258439" cy="2335020"/>
            </a:xfrm>
          </p:grpSpPr>
          <p:cxnSp>
            <p:nvCxnSpPr>
              <p:cNvPr id="87" name="86 Conector recto"/>
              <p:cNvCxnSpPr>
                <a:cxnSpLocks/>
              </p:cNvCxnSpPr>
              <p:nvPr/>
            </p:nvCxnSpPr>
            <p:spPr>
              <a:xfrm>
                <a:off x="2446816" y="2779213"/>
                <a:ext cx="0" cy="103162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2168258" y="3810842"/>
                <a:ext cx="1118388" cy="457200"/>
              </a:xfrm>
              <a:prstGeom prst="rect">
                <a:avLst/>
              </a:prstGeom>
            </p:spPr>
            <p:style>
              <a:lnRef idx="2">
                <a:schemeClr val="accent6"/>
              </a:lnRef>
              <a:fillRef idx="1">
                <a:schemeClr val="lt1"/>
              </a:fillRef>
              <a:effectRef idx="0">
                <a:schemeClr val="accent6"/>
              </a:effectRef>
              <a:fontRef idx="minor">
                <a:schemeClr val="dk1"/>
              </a:fontRef>
            </p:style>
            <p:txBody>
              <a:bodyPr lIns="18000" rIns="18000" rtlCol="0" anchor="ctr"/>
              <a:lstStyle/>
              <a:p>
                <a:pPr algn="ctr" defTabSz="914406"/>
                <a:r>
                  <a:rPr lang="es-CL" sz="1200" dirty="0">
                    <a:solidFill>
                      <a:prstClr val="black"/>
                    </a:solidFill>
                    <a:latin typeface="Calibri"/>
                  </a:rPr>
                  <a:t>Corte Interamericana</a:t>
                </a:r>
              </a:p>
            </p:txBody>
          </p:sp>
          <p:sp>
            <p:nvSpPr>
              <p:cNvPr id="28" name="27 Rectángulo"/>
              <p:cNvSpPr/>
              <p:nvPr/>
            </p:nvSpPr>
            <p:spPr>
              <a:xfrm>
                <a:off x="2392583" y="4475008"/>
                <a:ext cx="1020166"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18000" rIns="18000" rtlCol="0" anchor="ctr"/>
              <a:lstStyle/>
              <a:p>
                <a:pPr algn="ctr" defTabSz="914406"/>
                <a:r>
                  <a:rPr lang="es-CL" sz="1000" dirty="0">
                    <a:solidFill>
                      <a:prstClr val="white"/>
                    </a:solidFill>
                    <a:latin typeface="Calibri"/>
                  </a:rPr>
                  <a:t>Sentencias</a:t>
                </a:r>
              </a:p>
            </p:txBody>
          </p:sp>
          <p:sp>
            <p:nvSpPr>
              <p:cNvPr id="29" name="28 Rectángulo redondeado"/>
              <p:cNvSpPr/>
              <p:nvPr/>
            </p:nvSpPr>
            <p:spPr>
              <a:xfrm>
                <a:off x="2406531" y="4826201"/>
                <a:ext cx="1020166" cy="2880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18000" rIns="18000" rtlCol="0" anchor="ctr"/>
              <a:lstStyle/>
              <a:p>
                <a:pPr algn="ctr" defTabSz="914406"/>
                <a:r>
                  <a:rPr lang="es-CL" sz="1000" dirty="0">
                    <a:solidFill>
                      <a:prstClr val="white"/>
                    </a:solidFill>
                    <a:latin typeface="Calibri"/>
                  </a:rPr>
                  <a:t>Opiniones consultivas</a:t>
                </a:r>
              </a:p>
            </p:txBody>
          </p:sp>
          <p:cxnSp>
            <p:nvCxnSpPr>
              <p:cNvPr id="92" name="91 Conector recto"/>
              <p:cNvCxnSpPr/>
              <p:nvPr/>
            </p:nvCxnSpPr>
            <p:spPr>
              <a:xfrm>
                <a:off x="2261992" y="4282788"/>
                <a:ext cx="0" cy="31498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94 Conector recto"/>
              <p:cNvCxnSpPr>
                <a:endCxn id="28" idx="1"/>
              </p:cNvCxnSpPr>
              <p:nvPr/>
            </p:nvCxnSpPr>
            <p:spPr>
              <a:xfrm flipV="1">
                <a:off x="2261991" y="4619024"/>
                <a:ext cx="130592" cy="373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33" name="232 Conector angular"/>
            <p:cNvCxnSpPr>
              <a:endCxn id="29" idx="1"/>
            </p:cNvCxnSpPr>
            <p:nvPr/>
          </p:nvCxnSpPr>
          <p:spPr>
            <a:xfrm rot="16200000" flipH="1">
              <a:off x="1319378" y="5151807"/>
              <a:ext cx="687430" cy="144539"/>
            </a:xfrm>
            <a:prstGeom prst="bentConnector2">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3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5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7" grpId="0" animBg="1"/>
      <p:bldP spid="169" grpId="0" animBg="1"/>
      <p:bldP spid="120" grpId="0" animBg="1"/>
      <p:bldP spid="1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1"/>
            <a:ext cx="10490592" cy="924560"/>
          </a:xfrm>
        </p:spPr>
        <p:txBody>
          <a:bodyPr>
            <a:normAutofit fontScale="90000"/>
          </a:bodyPr>
          <a:lstStyle/>
          <a:p>
            <a:pPr algn="ctr"/>
            <a:r>
              <a:rPr lang="es-CL" sz="4100" b="1" dirty="0">
                <a:solidFill>
                  <a:schemeClr val="bg1"/>
                </a:solidFill>
              </a:rPr>
              <a:t>Obligatoriedad de las fuentes del Derecho Internacional de DDHH. </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762000"/>
            <a:ext cx="10490592" cy="5414963"/>
          </a:xfrm>
        </p:spPr>
        <p:txBody>
          <a:bodyPr>
            <a:normAutofit/>
          </a:bodyPr>
          <a:lstStyle/>
          <a:p>
            <a:pPr marL="0" indent="0" algn="just">
              <a:buNone/>
            </a:pPr>
            <a:endParaRPr lang="es-CL" dirty="0">
              <a:solidFill>
                <a:schemeClr val="bg1"/>
              </a:solidFill>
            </a:endParaRPr>
          </a:p>
          <a:p>
            <a:pPr marL="0" indent="0" algn="just">
              <a:buNone/>
            </a:pPr>
            <a:endParaRPr lang="es-CL" dirty="0">
              <a:solidFill>
                <a:schemeClr val="bg1"/>
              </a:solidFill>
            </a:endParaRPr>
          </a:p>
          <a:p>
            <a:pPr marL="0" indent="0" algn="just">
              <a:buNone/>
            </a:pPr>
            <a:endParaRPr lang="es-CL" dirty="0">
              <a:solidFill>
                <a:schemeClr val="bg1"/>
              </a:solidFill>
            </a:endParaRPr>
          </a:p>
          <a:p>
            <a:pPr marL="0" indent="0" algn="just">
              <a:buNone/>
            </a:pPr>
            <a:endParaRPr lang="es-CL" dirty="0">
              <a:solidFill>
                <a:schemeClr val="bg1"/>
              </a:solidFill>
            </a:endParaRPr>
          </a:p>
        </p:txBody>
      </p:sp>
      <p:graphicFrame>
        <p:nvGraphicFramePr>
          <p:cNvPr id="5" name="8 Diagrama">
            <a:extLst>
              <a:ext uri="{FF2B5EF4-FFF2-40B4-BE49-F238E27FC236}">
                <a16:creationId xmlns:a16="http://schemas.microsoft.com/office/drawing/2014/main" id="{6B03BD1F-96AE-4023-9F37-DEEC51A1805D}"/>
              </a:ext>
            </a:extLst>
          </p:cNvPr>
          <p:cNvGraphicFramePr/>
          <p:nvPr>
            <p:extLst>
              <p:ext uri="{D42A27DB-BD31-4B8C-83A1-F6EECF244321}">
                <p14:modId xmlns:p14="http://schemas.microsoft.com/office/powerpoint/2010/main" val="3236107264"/>
              </p:ext>
            </p:extLst>
          </p:nvPr>
        </p:nvGraphicFramePr>
        <p:xfrm>
          <a:off x="1804963" y="1239521"/>
          <a:ext cx="5428958" cy="502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4 Cerrar llave">
            <a:extLst>
              <a:ext uri="{FF2B5EF4-FFF2-40B4-BE49-F238E27FC236}">
                <a16:creationId xmlns:a16="http://schemas.microsoft.com/office/drawing/2014/main" id="{AE82D0EF-AFD7-4DC6-8AFB-71DFE336E6A0}"/>
              </a:ext>
            </a:extLst>
          </p:cNvPr>
          <p:cNvSpPr/>
          <p:nvPr/>
        </p:nvSpPr>
        <p:spPr>
          <a:xfrm>
            <a:off x="7233921" y="1239521"/>
            <a:ext cx="635004" cy="2824479"/>
          </a:xfrm>
          <a:prstGeom prst="rightBrace">
            <a:avLst/>
          </a:prstGeom>
          <a:noFill/>
          <a:ln w="25400" cap="flat" cmpd="sng" algn="ctr">
            <a:solidFill>
              <a:srgbClr val="C0504D"/>
            </a:solidFill>
            <a:prstDash val="solid"/>
          </a:ln>
          <a:effectLst>
            <a:outerShdw blurRad="40000" dist="20000" dir="5400000" rotWithShape="0">
              <a:srgbClr val="000000">
                <a:alpha val="38000"/>
              </a:srgbClr>
            </a:outerShdw>
          </a:effectLst>
        </p:spPr>
        <p:txBody>
          <a:bodyPr rtlCol="0" anchor="ctr"/>
          <a:lstStyle/>
          <a:p>
            <a:pPr marL="0" marR="0" lvl="0" indent="0" algn="ctr" defTabSz="1007943" eaLnBrk="1" fontAlgn="auto" latinLnBrk="0" hangingPunct="1">
              <a:lnSpc>
                <a:spcPct val="100000"/>
              </a:lnSpc>
              <a:spcBef>
                <a:spcPts val="0"/>
              </a:spcBef>
              <a:spcAft>
                <a:spcPts val="0"/>
              </a:spcAft>
              <a:buClrTx/>
              <a:buSzTx/>
              <a:buFontTx/>
              <a:buNone/>
              <a:tabLst/>
              <a:defRPr/>
            </a:pPr>
            <a:endParaRPr kumimoji="0" lang="es-CL" sz="1984" b="0" i="0" u="none" strike="noStrike" kern="0" cap="none" spc="0" normalizeH="0" baseline="0" noProof="0">
              <a:ln>
                <a:noFill/>
              </a:ln>
              <a:solidFill>
                <a:prstClr val="black"/>
              </a:solidFill>
              <a:effectLst/>
              <a:uLnTx/>
              <a:uFillTx/>
              <a:latin typeface="Calibri"/>
              <a:ea typeface="+mn-ea"/>
              <a:cs typeface="+mn-cs"/>
            </a:endParaRPr>
          </a:p>
        </p:txBody>
      </p:sp>
      <p:sp>
        <p:nvSpPr>
          <p:cNvPr id="11" name="10 Cerrar llave">
            <a:extLst>
              <a:ext uri="{FF2B5EF4-FFF2-40B4-BE49-F238E27FC236}">
                <a16:creationId xmlns:a16="http://schemas.microsoft.com/office/drawing/2014/main" id="{4383A6AC-0D5E-4672-B9F7-0DE014D76BE6}"/>
              </a:ext>
            </a:extLst>
          </p:cNvPr>
          <p:cNvSpPr/>
          <p:nvPr/>
        </p:nvSpPr>
        <p:spPr>
          <a:xfrm>
            <a:off x="7233921" y="4348785"/>
            <a:ext cx="635004" cy="1828178"/>
          </a:xfrm>
          <a:prstGeom prst="rightBrace">
            <a:avLst/>
          </a:prstGeom>
          <a:noFill/>
          <a:ln w="25400" cap="flat" cmpd="sng" algn="ctr">
            <a:solidFill>
              <a:srgbClr val="C0504D"/>
            </a:solidFill>
            <a:prstDash val="solid"/>
          </a:ln>
          <a:effectLst>
            <a:outerShdw blurRad="40000" dist="20000" dir="5400000" rotWithShape="0">
              <a:srgbClr val="000000">
                <a:alpha val="38000"/>
              </a:srgbClr>
            </a:outerShdw>
          </a:effectLst>
        </p:spPr>
        <p:txBody>
          <a:bodyPr rtlCol="0" anchor="ctr"/>
          <a:lstStyle/>
          <a:p>
            <a:pPr marL="0" marR="0" lvl="0" indent="0" algn="ctr" defTabSz="1007943" eaLnBrk="1" fontAlgn="auto" latinLnBrk="0" hangingPunct="1">
              <a:lnSpc>
                <a:spcPct val="100000"/>
              </a:lnSpc>
              <a:spcBef>
                <a:spcPts val="0"/>
              </a:spcBef>
              <a:spcAft>
                <a:spcPts val="0"/>
              </a:spcAft>
              <a:buClrTx/>
              <a:buSzTx/>
              <a:buFontTx/>
              <a:buNone/>
              <a:tabLst/>
              <a:defRPr/>
            </a:pPr>
            <a:endParaRPr kumimoji="0" lang="es-CL" sz="1984" b="0" i="0" u="none" strike="noStrike" kern="0" cap="none" spc="0" normalizeH="0" baseline="0" noProof="0">
              <a:ln>
                <a:noFill/>
              </a:ln>
              <a:solidFill>
                <a:prstClr val="black"/>
              </a:solidFill>
              <a:effectLst/>
              <a:uLnTx/>
              <a:uFillTx/>
              <a:latin typeface="Calibri"/>
              <a:ea typeface="+mn-ea"/>
              <a:cs typeface="+mn-cs"/>
            </a:endParaRPr>
          </a:p>
        </p:txBody>
      </p:sp>
      <p:sp>
        <p:nvSpPr>
          <p:cNvPr id="12" name="6 CuadroTexto">
            <a:extLst>
              <a:ext uri="{FF2B5EF4-FFF2-40B4-BE49-F238E27FC236}">
                <a16:creationId xmlns:a16="http://schemas.microsoft.com/office/drawing/2014/main" id="{BC1D45C6-FEFA-4F3B-93AD-1043D1F52EA1}"/>
              </a:ext>
            </a:extLst>
          </p:cNvPr>
          <p:cNvSpPr txBox="1"/>
          <p:nvPr/>
        </p:nvSpPr>
        <p:spPr>
          <a:xfrm>
            <a:off x="8169634" y="2300253"/>
            <a:ext cx="1587510" cy="703013"/>
          </a:xfrm>
          <a:prstGeom prst="rect">
            <a:avLst/>
          </a:prstGeom>
          <a:noFill/>
        </p:spPr>
        <p:txBody>
          <a:bodyPr wrap="square" rtlCol="0">
            <a:spAutoFit/>
          </a:bodyPr>
          <a:lstStyle/>
          <a:p>
            <a:pPr defTabSz="1007943"/>
            <a:r>
              <a:rPr lang="es-CL" sz="1984" dirty="0">
                <a:solidFill>
                  <a:schemeClr val="bg1"/>
                </a:solidFill>
                <a:ea typeface="MS Gothic" panose="020B0609070205080204" pitchFamily="49" charset="-128"/>
              </a:rPr>
              <a:t>Instrumentos vinculantes</a:t>
            </a:r>
          </a:p>
        </p:txBody>
      </p:sp>
      <p:sp>
        <p:nvSpPr>
          <p:cNvPr id="15" name="11 CuadroTexto">
            <a:extLst>
              <a:ext uri="{FF2B5EF4-FFF2-40B4-BE49-F238E27FC236}">
                <a16:creationId xmlns:a16="http://schemas.microsoft.com/office/drawing/2014/main" id="{39FB7830-C6F0-441C-845B-6A46406B4D61}"/>
              </a:ext>
            </a:extLst>
          </p:cNvPr>
          <p:cNvSpPr txBox="1"/>
          <p:nvPr/>
        </p:nvSpPr>
        <p:spPr>
          <a:xfrm>
            <a:off x="8069570" y="4606027"/>
            <a:ext cx="2059950" cy="1008353"/>
          </a:xfrm>
          <a:prstGeom prst="rect">
            <a:avLst/>
          </a:prstGeom>
          <a:noFill/>
        </p:spPr>
        <p:txBody>
          <a:bodyPr wrap="square" rtlCol="0">
            <a:spAutoFit/>
          </a:bodyPr>
          <a:lstStyle/>
          <a:p>
            <a:pPr defTabSz="1007943"/>
            <a:r>
              <a:rPr lang="es-CL" sz="1984" dirty="0">
                <a:solidFill>
                  <a:schemeClr val="bg1"/>
                </a:solidFill>
                <a:ea typeface="MS Gothic" panose="020B0609070205080204" pitchFamily="49" charset="-128"/>
              </a:rPr>
              <a:t>Instrumentos no vinculantes (</a:t>
            </a:r>
            <a:r>
              <a:rPr lang="es-CL" sz="1984" dirty="0" err="1">
                <a:solidFill>
                  <a:schemeClr val="bg1"/>
                </a:solidFill>
                <a:ea typeface="MS Gothic" panose="020B0609070205080204" pitchFamily="49" charset="-128"/>
              </a:rPr>
              <a:t>soft-law</a:t>
            </a:r>
            <a:r>
              <a:rPr lang="es-CL" sz="1984" dirty="0">
                <a:solidFill>
                  <a:schemeClr val="bg1"/>
                </a:solidFill>
                <a:ea typeface="MS Gothic" panose="020B0609070205080204" pitchFamily="49" charset="-128"/>
              </a:rPr>
              <a:t>)</a:t>
            </a:r>
          </a:p>
        </p:txBody>
      </p:sp>
    </p:spTree>
    <p:extLst>
      <p:ext uri="{BB962C8B-B14F-4D97-AF65-F5344CB8AC3E}">
        <p14:creationId xmlns:p14="http://schemas.microsoft.com/office/powerpoint/2010/main" val="37962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012BFD-1A44-4702-9BD7-25A49267D733}"/>
              </a:ext>
            </a:extLst>
          </p:cNvPr>
          <p:cNvSpPr>
            <a:spLocks noGrp="1"/>
          </p:cNvSpPr>
          <p:nvPr>
            <p:ph type="title"/>
          </p:nvPr>
        </p:nvSpPr>
        <p:spPr>
          <a:xfrm>
            <a:off x="1589648" y="1"/>
            <a:ext cx="10490592" cy="924560"/>
          </a:xfrm>
        </p:spPr>
        <p:txBody>
          <a:bodyPr>
            <a:normAutofit/>
          </a:bodyPr>
          <a:lstStyle/>
          <a:p>
            <a:pPr algn="ctr"/>
            <a:r>
              <a:rPr lang="es-CL" sz="4100" b="1" dirty="0">
                <a:solidFill>
                  <a:schemeClr val="bg1"/>
                </a:solidFill>
              </a:rPr>
              <a:t>Estándar de Derechos Humanos. </a:t>
            </a:r>
          </a:p>
        </p:txBody>
      </p:sp>
      <p:sp>
        <p:nvSpPr>
          <p:cNvPr id="4" name="Marcador de contenido 3">
            <a:extLst>
              <a:ext uri="{FF2B5EF4-FFF2-40B4-BE49-F238E27FC236}">
                <a16:creationId xmlns:a16="http://schemas.microsoft.com/office/drawing/2014/main" id="{AA6DC1C3-4AE2-4DEF-B170-B517A22FF06B}"/>
              </a:ext>
            </a:extLst>
          </p:cNvPr>
          <p:cNvSpPr>
            <a:spLocks noGrp="1"/>
          </p:cNvSpPr>
          <p:nvPr>
            <p:ph idx="1"/>
          </p:nvPr>
        </p:nvSpPr>
        <p:spPr>
          <a:xfrm>
            <a:off x="1589648" y="762000"/>
            <a:ext cx="10490592" cy="5414963"/>
          </a:xfrm>
        </p:spPr>
        <p:txBody>
          <a:bodyPr>
            <a:normAutofit fontScale="70000" lnSpcReduction="20000"/>
          </a:bodyPr>
          <a:lstStyle/>
          <a:p>
            <a:pPr marL="0" indent="0" algn="just">
              <a:lnSpc>
                <a:spcPct val="170000"/>
              </a:lnSpc>
              <a:spcBef>
                <a:spcPts val="0"/>
              </a:spcBef>
              <a:buNone/>
            </a:pPr>
            <a:r>
              <a:rPr lang="es-CL" b="1" dirty="0">
                <a:solidFill>
                  <a:schemeClr val="bg1"/>
                </a:solidFill>
              </a:rPr>
              <a:t>Es lo que debe hacer el Estado o las personas en cumplimiento de las obligaciones de Derechos Humanos.</a:t>
            </a:r>
          </a:p>
          <a:p>
            <a:pPr marL="0" indent="0" algn="just">
              <a:buNone/>
            </a:pPr>
            <a:endParaRPr lang="es-CL" dirty="0">
              <a:solidFill>
                <a:schemeClr val="bg1"/>
              </a:solidFill>
            </a:endParaRPr>
          </a:p>
          <a:p>
            <a:pPr marL="0" indent="0" algn="just">
              <a:buNone/>
            </a:pPr>
            <a:r>
              <a:rPr lang="es-CL" dirty="0">
                <a:solidFill>
                  <a:schemeClr val="bg1"/>
                </a:solidFill>
              </a:rPr>
              <a:t> Es el </a:t>
            </a:r>
            <a:r>
              <a:rPr lang="es-CL" b="1" u="sng" dirty="0">
                <a:solidFill>
                  <a:schemeClr val="bg1"/>
                </a:solidFill>
              </a:rPr>
              <a:t>contenido</a:t>
            </a:r>
            <a:r>
              <a:rPr lang="es-CL" dirty="0">
                <a:solidFill>
                  <a:schemeClr val="bg1"/>
                </a:solidFill>
              </a:rPr>
              <a:t> específico del derecho: el alcance y el límite.</a:t>
            </a:r>
          </a:p>
          <a:p>
            <a:pPr marL="0" indent="0" algn="just">
              <a:buNone/>
            </a:pPr>
            <a:endParaRPr lang="es-CL" dirty="0">
              <a:solidFill>
                <a:schemeClr val="bg1"/>
              </a:solidFill>
            </a:endParaRPr>
          </a:p>
          <a:p>
            <a:pPr marL="0" indent="0" algn="just">
              <a:buNone/>
            </a:pPr>
            <a:r>
              <a:rPr lang="es-CL" dirty="0">
                <a:solidFill>
                  <a:schemeClr val="bg1"/>
                </a:solidFill>
              </a:rPr>
              <a:t> Es la expresión de las </a:t>
            </a:r>
            <a:r>
              <a:rPr lang="es-CL" b="1" u="sng" dirty="0">
                <a:solidFill>
                  <a:schemeClr val="bg1"/>
                </a:solidFill>
              </a:rPr>
              <a:t>obligaciones mínimas </a:t>
            </a:r>
            <a:r>
              <a:rPr lang="es-CL" dirty="0">
                <a:solidFill>
                  <a:schemeClr val="bg1"/>
                </a:solidFill>
              </a:rPr>
              <a:t>del Estado.</a:t>
            </a:r>
          </a:p>
          <a:p>
            <a:pPr marL="0" indent="0" algn="just">
              <a:buNone/>
            </a:pPr>
            <a:endParaRPr lang="es-CL" dirty="0">
              <a:solidFill>
                <a:schemeClr val="bg1"/>
              </a:solidFill>
            </a:endParaRPr>
          </a:p>
          <a:p>
            <a:pPr marL="0" indent="0" algn="just">
              <a:buNone/>
            </a:pPr>
            <a:r>
              <a:rPr lang="es-CL" dirty="0">
                <a:solidFill>
                  <a:schemeClr val="bg1"/>
                </a:solidFill>
              </a:rPr>
              <a:t> Sirve para </a:t>
            </a:r>
            <a:r>
              <a:rPr lang="es-CL" b="1" u="sng" dirty="0">
                <a:solidFill>
                  <a:schemeClr val="bg1"/>
                </a:solidFill>
              </a:rPr>
              <a:t>contrastar el ideal de derechos humanos con la realidad</a:t>
            </a:r>
            <a:r>
              <a:rPr lang="es-CL" dirty="0">
                <a:solidFill>
                  <a:schemeClr val="bg1"/>
                </a:solidFill>
              </a:rPr>
              <a:t>, permitiendo:</a:t>
            </a:r>
          </a:p>
          <a:p>
            <a:pPr marL="0" indent="0" algn="just">
              <a:buNone/>
            </a:pPr>
            <a:r>
              <a:rPr lang="es-CL" dirty="0">
                <a:solidFill>
                  <a:schemeClr val="bg1"/>
                </a:solidFill>
              </a:rPr>
              <a:t>- Exigir al Estado.</a:t>
            </a:r>
          </a:p>
          <a:p>
            <a:pPr marL="0" indent="0" algn="just">
              <a:buNone/>
            </a:pPr>
            <a:r>
              <a:rPr lang="es-CL" dirty="0">
                <a:solidFill>
                  <a:schemeClr val="bg1"/>
                </a:solidFill>
              </a:rPr>
              <a:t>- Evidenciar las brechas. </a:t>
            </a:r>
          </a:p>
          <a:p>
            <a:pPr marL="0" indent="0" algn="just">
              <a:buNone/>
            </a:pPr>
            <a:r>
              <a:rPr lang="es-CL" dirty="0">
                <a:solidFill>
                  <a:schemeClr val="bg1"/>
                </a:solidFill>
              </a:rPr>
              <a:t>- Analizar críticamente las políticas públicas.</a:t>
            </a:r>
          </a:p>
          <a:p>
            <a:pPr marL="0" indent="0" algn="just">
              <a:buNone/>
            </a:pPr>
            <a:r>
              <a:rPr lang="es-CL" dirty="0">
                <a:solidFill>
                  <a:schemeClr val="bg1"/>
                </a:solidFill>
              </a:rPr>
              <a:t>- Monitorear el cumplimiento y/o ejercicio de derechos.</a:t>
            </a:r>
          </a:p>
          <a:p>
            <a:pPr marL="0" indent="0" algn="just">
              <a:buNone/>
            </a:pPr>
            <a:r>
              <a:rPr lang="es-CL" dirty="0">
                <a:solidFill>
                  <a:schemeClr val="bg1"/>
                </a:solidFill>
              </a:rPr>
              <a:t>- Identificar violaciones. </a:t>
            </a:r>
          </a:p>
          <a:p>
            <a:pPr marL="0" indent="0" algn="just">
              <a:buNone/>
            </a:pPr>
            <a:r>
              <a:rPr lang="es-CL" dirty="0">
                <a:solidFill>
                  <a:schemeClr val="bg1"/>
                </a:solidFill>
              </a:rPr>
              <a:t>- Determinar responsabilidades para la defensa de los derechos humanos.</a:t>
            </a:r>
          </a:p>
          <a:p>
            <a:pPr marL="0" indent="0" algn="just">
              <a:buNone/>
            </a:pPr>
            <a:endParaRPr lang="es-CL" dirty="0">
              <a:solidFill>
                <a:schemeClr val="bg1"/>
              </a:solidFill>
            </a:endParaRPr>
          </a:p>
          <a:p>
            <a:pPr marL="0" indent="0" algn="just">
              <a:buNone/>
            </a:pPr>
            <a:endParaRPr lang="es-CL" dirty="0">
              <a:solidFill>
                <a:schemeClr val="bg1"/>
              </a:solidFill>
            </a:endParaRPr>
          </a:p>
          <a:p>
            <a:pPr marL="0" indent="0" algn="just">
              <a:buNone/>
            </a:pPr>
            <a:endParaRPr lang="es-CL" dirty="0">
              <a:solidFill>
                <a:schemeClr val="bg1"/>
              </a:solidFill>
            </a:endParaRPr>
          </a:p>
          <a:p>
            <a:pPr marL="0" indent="0" algn="just">
              <a:buNone/>
            </a:pPr>
            <a:endParaRPr lang="es-CL" dirty="0">
              <a:solidFill>
                <a:schemeClr val="bg1"/>
              </a:solidFill>
            </a:endParaRPr>
          </a:p>
        </p:txBody>
      </p:sp>
    </p:spTree>
    <p:extLst>
      <p:ext uri="{BB962C8B-B14F-4D97-AF65-F5344CB8AC3E}">
        <p14:creationId xmlns:p14="http://schemas.microsoft.com/office/powerpoint/2010/main" val="23999076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2364</TotalTime>
  <Words>1800</Words>
  <Application>Microsoft Office PowerPoint</Application>
  <PresentationFormat>Panorámica</PresentationFormat>
  <Paragraphs>256</Paragraphs>
  <Slides>20</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20</vt:i4>
      </vt:variant>
    </vt:vector>
  </HeadingPairs>
  <TitlesOfParts>
    <vt:vector size="26" baseType="lpstr">
      <vt:lpstr>Arial</vt:lpstr>
      <vt:lpstr>Calibri</vt:lpstr>
      <vt:lpstr>Calibri Light</vt:lpstr>
      <vt:lpstr>Century Gothic</vt:lpstr>
      <vt:lpstr>Tema de Office</vt:lpstr>
      <vt:lpstr>1_Tema de Office</vt:lpstr>
      <vt:lpstr>Presentación de PowerPoint</vt:lpstr>
      <vt:lpstr>Programa</vt:lpstr>
      <vt:lpstr>Derechos Humanos.</vt:lpstr>
      <vt:lpstr>Tres aproximaciones comprensivas de DD.HH.</vt:lpstr>
      <vt:lpstr>Sistemas de protección y promoción de Derechos Humanos.</vt:lpstr>
      <vt:lpstr>Presentación de PowerPoint</vt:lpstr>
      <vt:lpstr>Presentación de PowerPoint</vt:lpstr>
      <vt:lpstr>Obligatoriedad de las fuentes del Derecho Internacional de DDHH. </vt:lpstr>
      <vt:lpstr>Estándar de Derechos Humanos. </vt:lpstr>
      <vt:lpstr>Convención Americana sobre Derechos Humanos</vt:lpstr>
      <vt:lpstr>Relación entre el Privado de Libertad y el Estado.</vt:lpstr>
      <vt:lpstr>Relación entre el Privado de Libertad y el Estado.</vt:lpstr>
      <vt:lpstr>Derechos Humanos y Privados de Libertad.</vt:lpstr>
      <vt:lpstr>Derechos Humanos y Privados de Libertad.</vt:lpstr>
      <vt:lpstr>Derechos Humanos y Privados de Libertad.</vt:lpstr>
      <vt:lpstr>Derechos Humanos y Privados de Libertad.</vt:lpstr>
      <vt:lpstr>Derechos Humanos y Privados de Libertad.</vt:lpstr>
      <vt:lpstr>DEFENSA PENITENCIARIA.</vt:lpstr>
      <vt:lpstr>DEFENSA PENITENCIARIA.</vt:lpstr>
      <vt:lpstr>DEFENSA PENITENCIARIA.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tpascualr@outlook.com</dc:creator>
  <cp:lastModifiedBy>Patricio Tello</cp:lastModifiedBy>
  <cp:revision>32</cp:revision>
  <dcterms:created xsi:type="dcterms:W3CDTF">2020-09-12T01:51:34Z</dcterms:created>
  <dcterms:modified xsi:type="dcterms:W3CDTF">2020-10-22T14:52:57Z</dcterms:modified>
</cp:coreProperties>
</file>